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753600" cy="7315200"/>
  <p:notesSz cx="6858000" cy="9144000"/>
  <p:embeddedFontLst>
    <p:embeddedFont>
      <p:font typeface="A Day Without Sun Text" panose="020B0604020202020204" charset="0"/>
      <p:regular r:id="rId30"/>
    </p:embeddedFont>
    <p:embeddedFont>
      <p:font typeface="A Day Without Sun Text Bold" panose="020B0604020202020204" charset="0"/>
      <p:regular r:id="rId31"/>
    </p:embeddedFont>
    <p:embeddedFont>
      <p:font typeface="Bernoru" panose="020B0604020202020204" charset="0"/>
      <p:regular r:id="rId32"/>
    </p:embeddedFont>
    <p:embeddedFont>
      <p:font typeface="Calibri (MS)" panose="020B0604020202020204" charset="0"/>
      <p:regular r:id="rId33"/>
    </p:embeddedFont>
    <p:embeddedFont>
      <p:font typeface="Calibri (MS) Bold" panose="020B0604020202020204" charset="0"/>
      <p:regular r:id="rId34"/>
    </p:embeddedFont>
    <p:embeddedFont>
      <p:font typeface="Clear Sans Bold" panose="020B0604020202020204" charset="0"/>
      <p:regular r:id="rId35"/>
    </p:embeddedFont>
    <p:embeddedFont>
      <p:font typeface="Fira Sans" panose="020B0503050000020004" pitchFamily="34" charset="0"/>
      <p:regular r:id="rId36"/>
    </p:embeddedFont>
    <p:embeddedFont>
      <p:font typeface="Fira Sans Bold" panose="020B0803050000020004" charset="0"/>
      <p:regular r:id="rId37"/>
    </p:embeddedFont>
    <p:embeddedFont>
      <p:font typeface="Inter" panose="020B0604020202020204" charset="0"/>
      <p:regular r:id="rId38"/>
    </p:embeddedFont>
    <p:embeddedFont>
      <p:font typeface="Inter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6" d="100"/>
          <a:sy n="86" d="100"/>
        </p:scale>
        <p:origin x="948"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Titelfolie ohne Bild, kleiner Text. Bild vollflächig bitte im Hintergrund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Titelfolie ohne Bild, kleiner Text. Bild vollflächig bitte im Hintergrund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Folie mit Bulletpoints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16.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8.svg"/><Relationship Id="rId3" Type="http://schemas.openxmlformats.org/officeDocument/2006/relationships/image" Target="../media/image1.png"/><Relationship Id="rId21" Type="http://schemas.openxmlformats.org/officeDocument/2006/relationships/image" Target="../media/image31.png"/><Relationship Id="rId7" Type="http://schemas.openxmlformats.org/officeDocument/2006/relationships/image" Target="../media/image18.sv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7.png"/><Relationship Id="rId2" Type="http://schemas.openxmlformats.org/officeDocument/2006/relationships/notesSlide" Target="../notesSlides/notesSlide24.xml"/><Relationship Id="rId16" Type="http://schemas.openxmlformats.org/officeDocument/2006/relationships/image" Target="../media/image26.svg"/><Relationship Id="rId20" Type="http://schemas.openxmlformats.org/officeDocument/2006/relationships/image" Target="../media/image30.pn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0.svg"/><Relationship Id="rId5" Type="http://schemas.openxmlformats.org/officeDocument/2006/relationships/image" Target="../media/image10.sv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6.svg"/><Relationship Id="rId10" Type="http://schemas.openxmlformats.org/officeDocument/2006/relationships/image" Target="../media/image20.svg"/><Relationship Id="rId19" Type="http://schemas.openxmlformats.org/officeDocument/2006/relationships/image" Target="../media/image29.svg"/><Relationship Id="rId31" Type="http://schemas.openxmlformats.org/officeDocument/2006/relationships/image" Target="../media/image39.png"/><Relationship Id="rId4" Type="http://schemas.openxmlformats.org/officeDocument/2006/relationships/image" Target="../media/image9.pn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5.png"/><Relationship Id="rId30"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9527" y="5060916"/>
            <a:ext cx="9755981" cy="2256070"/>
          </a:xfrm>
          <a:custGeom>
            <a:avLst/>
            <a:gdLst/>
            <a:ahLst/>
            <a:cxnLst/>
            <a:rect l="l" t="t" r="r" b="b"/>
            <a:pathLst>
              <a:path w="9755981" h="2256070">
                <a:moveTo>
                  <a:pt x="0" y="0"/>
                </a:moveTo>
                <a:lnTo>
                  <a:pt x="9755981" y="0"/>
                </a:lnTo>
                <a:lnTo>
                  <a:pt x="9755981" y="2256070"/>
                </a:lnTo>
                <a:lnTo>
                  <a:pt x="0" y="2256070"/>
                </a:lnTo>
                <a:lnTo>
                  <a:pt x="0" y="0"/>
                </a:lnTo>
                <a:close/>
              </a:path>
            </a:pathLst>
          </a:custGeom>
          <a:blipFill>
            <a:blip r:embed="rId4"/>
            <a:stretch>
              <a:fillRect/>
            </a:stretch>
          </a:blipFill>
        </p:spPr>
        <p:txBody>
          <a:bodyPr/>
          <a:lstStyle/>
          <a:p>
            <a:endParaRPr lang="de-DE"/>
          </a:p>
        </p:txBody>
      </p:sp>
      <p:sp>
        <p:nvSpPr>
          <p:cNvPr id="4" name="Freeform 4" descr="Ein Bild, das Farbigkeit, rot, Muster, orange enthält.  Automatisch generierte Beschreibung"/>
          <p:cNvSpPr/>
          <p:nvPr/>
        </p:nvSpPr>
        <p:spPr>
          <a:xfrm>
            <a:off x="0" y="0"/>
            <a:ext cx="9755982" cy="7316986"/>
          </a:xfrm>
          <a:custGeom>
            <a:avLst/>
            <a:gdLst/>
            <a:ahLst/>
            <a:cxnLst/>
            <a:rect l="l" t="t" r="r" b="b"/>
            <a:pathLst>
              <a:path w="9755982" h="7316986">
                <a:moveTo>
                  <a:pt x="0" y="0"/>
                </a:moveTo>
                <a:lnTo>
                  <a:pt x="9755982" y="0"/>
                </a:lnTo>
                <a:lnTo>
                  <a:pt x="9755982" y="7316986"/>
                </a:lnTo>
                <a:lnTo>
                  <a:pt x="0" y="7316986"/>
                </a:lnTo>
                <a:lnTo>
                  <a:pt x="0" y="0"/>
                </a:lnTo>
                <a:close/>
              </a:path>
            </a:pathLst>
          </a:custGeom>
          <a:blipFill>
            <a:blip r:embed="rId5"/>
            <a:stretch>
              <a:fillRect/>
            </a:stretch>
          </a:blipFill>
        </p:spPr>
        <p:txBody>
          <a:bodyPr/>
          <a:lstStyle/>
          <a:p>
            <a:endParaRPr lang="de-DE"/>
          </a:p>
        </p:txBody>
      </p:sp>
      <p:grpSp>
        <p:nvGrpSpPr>
          <p:cNvPr id="5" name="Group 5"/>
          <p:cNvGrpSpPr/>
          <p:nvPr/>
        </p:nvGrpSpPr>
        <p:grpSpPr>
          <a:xfrm>
            <a:off x="556158" y="2440814"/>
            <a:ext cx="8643667" cy="1777341"/>
            <a:chOff x="0" y="0"/>
            <a:chExt cx="11524889" cy="2369789"/>
          </a:xfrm>
        </p:grpSpPr>
        <p:sp>
          <p:nvSpPr>
            <p:cNvPr id="6" name="Freeform 6"/>
            <p:cNvSpPr/>
            <p:nvPr/>
          </p:nvSpPr>
          <p:spPr>
            <a:xfrm>
              <a:off x="0" y="0"/>
              <a:ext cx="11524889" cy="2369788"/>
            </a:xfrm>
            <a:custGeom>
              <a:avLst/>
              <a:gdLst/>
              <a:ahLst/>
              <a:cxnLst/>
              <a:rect l="l" t="t" r="r" b="b"/>
              <a:pathLst>
                <a:path w="11524889" h="2369788">
                  <a:moveTo>
                    <a:pt x="0" y="0"/>
                  </a:moveTo>
                  <a:lnTo>
                    <a:pt x="11524889" y="0"/>
                  </a:lnTo>
                  <a:lnTo>
                    <a:pt x="11524889" y="2369788"/>
                  </a:lnTo>
                  <a:lnTo>
                    <a:pt x="0" y="2369788"/>
                  </a:lnTo>
                  <a:close/>
                </a:path>
              </a:pathLst>
            </a:custGeom>
            <a:solidFill>
              <a:srgbClr val="000000">
                <a:alpha val="0"/>
              </a:srgbClr>
            </a:solidFill>
          </p:spPr>
          <p:txBody>
            <a:bodyPr/>
            <a:lstStyle/>
            <a:p>
              <a:endParaRPr lang="de-DE"/>
            </a:p>
          </p:txBody>
        </p:sp>
        <p:sp>
          <p:nvSpPr>
            <p:cNvPr id="7" name="TextBox 7"/>
            <p:cNvSpPr txBox="1"/>
            <p:nvPr/>
          </p:nvSpPr>
          <p:spPr>
            <a:xfrm>
              <a:off x="0" y="-9525"/>
              <a:ext cx="11524889" cy="2379314"/>
            </a:xfrm>
            <a:prstGeom prst="rect">
              <a:avLst/>
            </a:prstGeom>
          </p:spPr>
          <p:txBody>
            <a:bodyPr lIns="0" tIns="0" rIns="0" bIns="0" rtlCol="0" anchor="ctr"/>
            <a:lstStyle/>
            <a:p>
              <a:pPr algn="ctr">
                <a:lnSpc>
                  <a:spcPts val="5401"/>
                </a:lnSpc>
              </a:pPr>
              <a:r>
                <a:rPr lang="en-US" sz="4501" b="1">
                  <a:solidFill>
                    <a:srgbClr val="FFFFFF"/>
                  </a:solidFill>
                  <a:latin typeface="Fira Sans Bold"/>
                  <a:ea typeface="Fira Sans Bold"/>
                  <a:cs typeface="Fira Sans Bold"/>
                  <a:sym typeface="Fira Sans Bold"/>
                </a:rPr>
                <a:t>Schutzkonzepte in den Feuerwehren in NRW</a:t>
              </a:r>
            </a:p>
          </p:txBody>
        </p:sp>
      </p:grpSp>
      <p:grpSp>
        <p:nvGrpSpPr>
          <p:cNvPr id="8" name="Group 8"/>
          <p:cNvGrpSpPr/>
          <p:nvPr/>
        </p:nvGrpSpPr>
        <p:grpSpPr>
          <a:xfrm>
            <a:off x="546630" y="4514266"/>
            <a:ext cx="8643667" cy="754849"/>
            <a:chOff x="0" y="0"/>
            <a:chExt cx="11524889" cy="1006465"/>
          </a:xfrm>
        </p:grpSpPr>
        <p:sp>
          <p:nvSpPr>
            <p:cNvPr id="9" name="Freeform 9"/>
            <p:cNvSpPr/>
            <p:nvPr/>
          </p:nvSpPr>
          <p:spPr>
            <a:xfrm>
              <a:off x="0" y="0"/>
              <a:ext cx="11524889" cy="1006465"/>
            </a:xfrm>
            <a:custGeom>
              <a:avLst/>
              <a:gdLst/>
              <a:ahLst/>
              <a:cxnLst/>
              <a:rect l="l" t="t" r="r" b="b"/>
              <a:pathLst>
                <a:path w="11524889" h="1006465">
                  <a:moveTo>
                    <a:pt x="0" y="0"/>
                  </a:moveTo>
                  <a:lnTo>
                    <a:pt x="11524889" y="0"/>
                  </a:lnTo>
                  <a:lnTo>
                    <a:pt x="11524889" y="1006465"/>
                  </a:lnTo>
                  <a:lnTo>
                    <a:pt x="0" y="1006465"/>
                  </a:lnTo>
                  <a:close/>
                </a:path>
              </a:pathLst>
            </a:custGeom>
            <a:solidFill>
              <a:srgbClr val="000000">
                <a:alpha val="0"/>
              </a:srgbClr>
            </a:solidFill>
          </p:spPr>
          <p:txBody>
            <a:bodyPr/>
            <a:lstStyle/>
            <a:p>
              <a:endParaRPr lang="de-DE"/>
            </a:p>
          </p:txBody>
        </p:sp>
        <p:sp>
          <p:nvSpPr>
            <p:cNvPr id="10" name="TextBox 10"/>
            <p:cNvSpPr txBox="1"/>
            <p:nvPr/>
          </p:nvSpPr>
          <p:spPr>
            <a:xfrm>
              <a:off x="0" y="-28575"/>
              <a:ext cx="11524889" cy="1035040"/>
            </a:xfrm>
            <a:prstGeom prst="rect">
              <a:avLst/>
            </a:prstGeom>
          </p:spPr>
          <p:txBody>
            <a:bodyPr lIns="0" tIns="0" rIns="0" bIns="0" rtlCol="0" anchor="t"/>
            <a:lstStyle/>
            <a:p>
              <a:pPr algn="ctr">
                <a:lnSpc>
                  <a:spcPts val="2430"/>
                </a:lnSpc>
              </a:pPr>
              <a:r>
                <a:rPr lang="en-US" sz="2250">
                  <a:solidFill>
                    <a:srgbClr val="FFFFFF"/>
                  </a:solidFill>
                  <a:latin typeface="Calibri (MS)"/>
                  <a:ea typeface="Calibri (MS)"/>
                  <a:cs typeface="Calibri (MS)"/>
                  <a:sym typeface="Calibri (MS)"/>
                </a:rPr>
                <a:t>Präsentation zur Information und Einführung in die Thematik Prävention von sexualisierter Gewalt und Schutzkonzepte in den Feuerwehren </a:t>
              </a:r>
            </a:p>
          </p:txBody>
        </p:sp>
      </p:grpSp>
      <p:sp>
        <p:nvSpPr>
          <p:cNvPr id="11" name="Freeform 11" descr="Ein Bild, das Schrift, Text, Grafiken, Logo enthält.  Automatisch generierte Beschreibung"/>
          <p:cNvSpPr/>
          <p:nvPr/>
        </p:nvSpPr>
        <p:spPr>
          <a:xfrm>
            <a:off x="7476093" y="214177"/>
            <a:ext cx="2066477" cy="645229"/>
          </a:xfrm>
          <a:custGeom>
            <a:avLst/>
            <a:gdLst/>
            <a:ahLst/>
            <a:cxnLst/>
            <a:rect l="l" t="t" r="r" b="b"/>
            <a:pathLst>
              <a:path w="2066477" h="645229">
                <a:moveTo>
                  <a:pt x="0" y="0"/>
                </a:moveTo>
                <a:lnTo>
                  <a:pt x="2066477" y="0"/>
                </a:lnTo>
                <a:lnTo>
                  <a:pt x="2066477" y="645229"/>
                </a:lnTo>
                <a:lnTo>
                  <a:pt x="0" y="645229"/>
                </a:lnTo>
                <a:lnTo>
                  <a:pt x="0" y="0"/>
                </a:lnTo>
                <a:close/>
              </a:path>
            </a:pathLst>
          </a:custGeom>
          <a:blipFill>
            <a:blip r:embed="rId6"/>
            <a:stretch>
              <a:fillRect t="-92" b="-92"/>
            </a:stretch>
          </a:blipFill>
        </p:spPr>
        <p:txBody>
          <a:bodyPr/>
          <a:lstStyle/>
          <a:p>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918126" y="5059130"/>
            <a:ext cx="3828328" cy="2256070"/>
          </a:xfrm>
          <a:custGeom>
            <a:avLst/>
            <a:gdLst/>
            <a:ahLst/>
            <a:cxnLst/>
            <a:rect l="l" t="t" r="r" b="b"/>
            <a:pathLst>
              <a:path w="3828328" h="2256070">
                <a:moveTo>
                  <a:pt x="0" y="0"/>
                </a:moveTo>
                <a:lnTo>
                  <a:pt x="3828328" y="0"/>
                </a:lnTo>
                <a:lnTo>
                  <a:pt x="3828328" y="2256070"/>
                </a:lnTo>
                <a:lnTo>
                  <a:pt x="0" y="2256070"/>
                </a:lnTo>
                <a:lnTo>
                  <a:pt x="0" y="0"/>
                </a:lnTo>
                <a:close/>
              </a:path>
            </a:pathLst>
          </a:custGeom>
          <a:blipFill>
            <a:blip r:embed="rId4"/>
            <a:stretch>
              <a:fillRect l="-154836"/>
            </a:stretch>
          </a:blipFill>
        </p:spPr>
        <p:txBody>
          <a:bodyPr/>
          <a:lstStyle/>
          <a:p>
            <a:endParaRPr lang="de-DE"/>
          </a:p>
        </p:txBody>
      </p:sp>
      <p:grpSp>
        <p:nvGrpSpPr>
          <p:cNvPr id="4" name="Group 4"/>
          <p:cNvGrpSpPr/>
          <p:nvPr/>
        </p:nvGrpSpPr>
        <p:grpSpPr>
          <a:xfrm>
            <a:off x="561307" y="2602975"/>
            <a:ext cx="8630986" cy="3675905"/>
            <a:chOff x="0" y="0"/>
            <a:chExt cx="11507981" cy="4901207"/>
          </a:xfrm>
        </p:grpSpPr>
        <p:sp>
          <p:nvSpPr>
            <p:cNvPr id="5" name="Freeform 5"/>
            <p:cNvSpPr/>
            <p:nvPr/>
          </p:nvSpPr>
          <p:spPr>
            <a:xfrm>
              <a:off x="0" y="0"/>
              <a:ext cx="11507981" cy="4901207"/>
            </a:xfrm>
            <a:custGeom>
              <a:avLst/>
              <a:gdLst/>
              <a:ahLst/>
              <a:cxnLst/>
              <a:rect l="l" t="t" r="r" b="b"/>
              <a:pathLst>
                <a:path w="11507981" h="4901207">
                  <a:moveTo>
                    <a:pt x="0" y="0"/>
                  </a:moveTo>
                  <a:lnTo>
                    <a:pt x="11507981" y="0"/>
                  </a:lnTo>
                  <a:lnTo>
                    <a:pt x="11507981" y="4901207"/>
                  </a:lnTo>
                  <a:lnTo>
                    <a:pt x="0" y="490120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4977407"/>
            </a:xfrm>
            <a:prstGeom prst="rect">
              <a:avLst/>
            </a:prstGeom>
          </p:spPr>
          <p:txBody>
            <a:bodyPr lIns="0" tIns="0" rIns="0" bIns="0" rtlCol="0" anchor="t"/>
            <a:lstStyle/>
            <a:p>
              <a:pPr algn="l">
                <a:lnSpc>
                  <a:spcPts val="2451"/>
                </a:lnSpc>
              </a:pPr>
              <a:r>
                <a:rPr lang="en-US" sz="1634" u="sng" dirty="0" err="1">
                  <a:solidFill>
                    <a:srgbClr val="000000"/>
                  </a:solidFill>
                  <a:latin typeface="Calibri (MS)"/>
                  <a:ea typeface="Calibri (MS)"/>
                  <a:cs typeface="Calibri (MS)"/>
                  <a:sym typeface="Calibri (MS)"/>
                </a:rPr>
                <a:t>Disziplinarmaßnahmen</a:t>
              </a:r>
              <a:r>
                <a:rPr lang="en-US" sz="1634" u="sng" dirty="0">
                  <a:solidFill>
                    <a:srgbClr val="000000"/>
                  </a:solidFill>
                  <a:latin typeface="Calibri (MS)"/>
                  <a:ea typeface="Calibri (MS)"/>
                  <a:cs typeface="Calibri (MS)"/>
                  <a:sym typeface="Calibri (MS)"/>
                </a:rPr>
                <a:t> (VOFF NRW):</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Verwarnung</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Funktionsentbindung</a:t>
              </a:r>
              <a:r>
                <a:rPr lang="en-US" sz="1634" dirty="0">
                  <a:solidFill>
                    <a:srgbClr val="000000"/>
                  </a:solidFill>
                  <a:latin typeface="Calibri (MS)"/>
                  <a:ea typeface="Calibri (MS)"/>
                  <a:cs typeface="Calibri (MS)"/>
                  <a:sym typeface="Calibri (MS)"/>
                </a:rPr>
                <a:t> / </a:t>
              </a:r>
              <a:r>
                <a:rPr lang="en-US" sz="1634" dirty="0" err="1">
                  <a:solidFill>
                    <a:srgbClr val="000000"/>
                  </a:solidFill>
                  <a:latin typeface="Calibri (MS)"/>
                  <a:ea typeface="Calibri (MS)"/>
                  <a:cs typeface="Calibri (MS)"/>
                  <a:sym typeface="Calibri (MS)"/>
                </a:rPr>
                <a:t>Degradierung</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Vorläufige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Dienstenthebung</a:t>
              </a:r>
              <a:r>
                <a:rPr lang="en-US" sz="1634" dirty="0">
                  <a:solidFill>
                    <a:srgbClr val="000000"/>
                  </a:solidFill>
                  <a:latin typeface="Calibri (MS)"/>
                  <a:ea typeface="Calibri (MS)"/>
                  <a:cs typeface="Calibri (MS)"/>
                  <a:sym typeface="Calibri (MS)"/>
                </a:rPr>
                <a:t> (bis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1 Jahr)</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Ausschluss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aus</a:t>
              </a:r>
              <a:r>
                <a:rPr lang="en-US" sz="1634" dirty="0">
                  <a:solidFill>
                    <a:srgbClr val="000000"/>
                  </a:solidFill>
                  <a:latin typeface="Calibri (MS)"/>
                  <a:ea typeface="Calibri (MS)"/>
                  <a:cs typeface="Calibri (MS)"/>
                  <a:sym typeface="Calibri (MS)"/>
                </a:rPr>
                <a:t> der </a:t>
              </a:r>
              <a:r>
                <a:rPr lang="en-US" sz="1634" dirty="0" err="1">
                  <a:solidFill>
                    <a:srgbClr val="000000"/>
                  </a:solidFill>
                  <a:latin typeface="Calibri (MS)"/>
                  <a:ea typeface="Calibri (MS)"/>
                  <a:cs typeface="Calibri (MS)"/>
                  <a:sym typeface="Calibri (MS)"/>
                </a:rPr>
                <a:t>Feuerwehr</a:t>
              </a:r>
              <a:endParaRPr lang="en-US" sz="1634" dirty="0">
                <a:solidFill>
                  <a:srgbClr val="000000"/>
                </a:solidFill>
                <a:latin typeface="Calibri (MS)"/>
                <a:ea typeface="Calibri (MS)"/>
                <a:cs typeface="Calibri (MS)"/>
                <a:sym typeface="Calibri (MS)"/>
              </a:endParaRPr>
            </a:p>
            <a:p>
              <a:pPr marL="705782" lvl="2" indent="-235261" algn="l">
                <a:lnSpc>
                  <a:spcPts val="2451"/>
                </a:lnSpc>
                <a:buFont typeface="Arial"/>
                <a:buChar char="⚬"/>
              </a:pPr>
              <a:r>
                <a:rPr lang="en-US" sz="1634" dirty="0" err="1">
                  <a:solidFill>
                    <a:srgbClr val="000000"/>
                  </a:solidFill>
                  <a:latin typeface="Calibri (MS)"/>
                  <a:ea typeface="Calibri (MS)"/>
                  <a:cs typeface="Calibri (MS)"/>
                  <a:sym typeface="Calibri (MS)"/>
                </a:rPr>
                <a:t>Entscheidungsbefugnis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Bürgermeister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oder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Bürgermeisterin</a:t>
              </a:r>
              <a:r>
                <a:rPr lang="en-US" sz="1634" dirty="0">
                  <a:solidFill>
                    <a:srgbClr val="000000"/>
                  </a:solidFill>
                  <a:latin typeface="Calibri (MS)"/>
                  <a:ea typeface="Calibri (MS)"/>
                  <a:cs typeface="Calibri (MS)"/>
                  <a:sym typeface="Calibri (MS)"/>
                </a:rPr>
                <a:t> → oft </a:t>
              </a:r>
              <a:r>
                <a:rPr lang="en-US" sz="1634" dirty="0" err="1">
                  <a:solidFill>
                    <a:srgbClr val="000000"/>
                  </a:solidFill>
                  <a:latin typeface="Calibri (MS)"/>
                  <a:ea typeface="Calibri (MS)"/>
                  <a:cs typeface="Calibri (MS)"/>
                  <a:sym typeface="Calibri (MS)"/>
                </a:rPr>
                <a:t>übertragen</a:t>
              </a:r>
              <a:r>
                <a:rPr lang="en-US" sz="1634" dirty="0">
                  <a:solidFill>
                    <a:srgbClr val="000000"/>
                  </a:solidFill>
                  <a:latin typeface="Calibri (MS)"/>
                  <a:ea typeface="Calibri (MS)"/>
                  <a:cs typeface="Calibri (MS)"/>
                  <a:sym typeface="Calibri (MS)"/>
                </a:rPr>
                <a:t> an den Leiter </a:t>
              </a:r>
              <a:r>
                <a:rPr lang="en-US" sz="1634" dirty="0" err="1">
                  <a:solidFill>
                    <a:srgbClr val="000000"/>
                  </a:solidFill>
                  <a:latin typeface="Calibri (MS)"/>
                  <a:ea typeface="Calibri (MS)"/>
                  <a:cs typeface="Calibri (MS)"/>
                  <a:sym typeface="Calibri (MS)"/>
                </a:rPr>
                <a:t>oder</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Leiterin</a:t>
              </a:r>
              <a:r>
                <a:rPr lang="en-US" sz="1634" dirty="0">
                  <a:solidFill>
                    <a:srgbClr val="000000"/>
                  </a:solidFill>
                  <a:latin typeface="Calibri (MS)"/>
                  <a:ea typeface="Calibri (MS)"/>
                  <a:cs typeface="Calibri (MS)"/>
                  <a:sym typeface="Calibri (MS)"/>
                </a:rPr>
                <a:t> der </a:t>
              </a:r>
              <a:r>
                <a:rPr lang="en-US" sz="1634" dirty="0" err="1">
                  <a:solidFill>
                    <a:srgbClr val="000000"/>
                  </a:solidFill>
                  <a:latin typeface="Calibri (MS)"/>
                  <a:ea typeface="Calibri (MS)"/>
                  <a:cs typeface="Calibri (MS)"/>
                  <a:sym typeface="Calibri (MS)"/>
                </a:rPr>
                <a:t>Feuerwehr</a:t>
              </a:r>
              <a:endParaRPr lang="en-US" sz="1634" dirty="0">
                <a:solidFill>
                  <a:srgbClr val="000000"/>
                </a:solidFill>
                <a:latin typeface="Calibri (MS)"/>
                <a:ea typeface="Calibri (MS)"/>
                <a:cs typeface="Calibri (MS)"/>
                <a:sym typeface="Calibri (MS)"/>
              </a:endParaRPr>
            </a:p>
            <a:p>
              <a:pPr algn="l">
                <a:lnSpc>
                  <a:spcPts val="2451"/>
                </a:lnSpc>
              </a:pPr>
              <a:endParaRPr lang="en-US" sz="1634" dirty="0">
                <a:solidFill>
                  <a:srgbClr val="000000"/>
                </a:solidFill>
                <a:latin typeface="Calibri (MS)"/>
                <a:ea typeface="Calibri (MS)"/>
                <a:cs typeface="Calibri (MS)"/>
                <a:sym typeface="Calibri (MS)"/>
              </a:endParaRPr>
            </a:p>
            <a:p>
              <a:pPr algn="l">
                <a:lnSpc>
                  <a:spcPts val="2451"/>
                </a:lnSpc>
              </a:pPr>
              <a:r>
                <a:rPr lang="en-US" sz="1634" u="sng" dirty="0" err="1">
                  <a:solidFill>
                    <a:srgbClr val="000000"/>
                  </a:solidFill>
                  <a:latin typeface="Calibri (MS)"/>
                  <a:ea typeface="Calibri (MS)"/>
                  <a:cs typeface="Calibri (MS)"/>
                  <a:sym typeface="Calibri (MS)"/>
                </a:rPr>
                <a:t>Grundsätze</a:t>
              </a:r>
              <a:r>
                <a:rPr lang="en-US" sz="1634" u="sng"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Unschuldsvermutung</a:t>
              </a:r>
              <a:r>
                <a:rPr lang="en-US" sz="1634" dirty="0">
                  <a:solidFill>
                    <a:srgbClr val="000000"/>
                  </a:solidFill>
                  <a:latin typeface="Calibri (MS)"/>
                  <a:ea typeface="Calibri (MS)"/>
                  <a:cs typeface="Calibri (MS)"/>
                  <a:sym typeface="Calibri (MS)"/>
                </a:rPr>
                <a:t> bis </a:t>
              </a:r>
              <a:r>
                <a:rPr lang="en-US" sz="1634" dirty="0" err="1">
                  <a:solidFill>
                    <a:srgbClr val="000000"/>
                  </a:solidFill>
                  <a:latin typeface="Calibri (MS)"/>
                  <a:ea typeface="Calibri (MS)"/>
                  <a:cs typeface="Calibri (MS)"/>
                  <a:sym typeface="Calibri (MS)"/>
                </a:rPr>
                <a:t>zur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eindeutigen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Feststellung</a:t>
              </a:r>
              <a:r>
                <a:rPr lang="en-US" sz="1634" dirty="0">
                  <a:solidFill>
                    <a:srgbClr val="000000"/>
                  </a:solidFill>
                  <a:latin typeface="Calibri (MS)"/>
                  <a:ea typeface="Calibri (MS)"/>
                  <a:cs typeface="Calibri (MS)"/>
                  <a:sym typeface="Calibri (MS)"/>
                </a:rPr>
                <a:t> der Schuld</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Dienstenthebung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möglich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wenn</a:t>
              </a:r>
              <a:r>
                <a:rPr lang="en-US" sz="1634" dirty="0">
                  <a:solidFill>
                    <a:srgbClr val="000000"/>
                  </a:solidFill>
                  <a:latin typeface="Calibri (MS)"/>
                  <a:ea typeface="Calibri (MS)"/>
                  <a:cs typeface="Calibri (MS)"/>
                  <a:sym typeface="Calibri (MS)"/>
                </a:rPr>
                <a:t> Zweifel am </a:t>
              </a:r>
              <a:r>
                <a:rPr lang="en-US" sz="1634" dirty="0" err="1">
                  <a:solidFill>
                    <a:srgbClr val="000000"/>
                  </a:solidFill>
                  <a:latin typeface="Calibri (MS)"/>
                  <a:ea typeface="Calibri (MS)"/>
                  <a:cs typeface="Calibri (MS)"/>
                  <a:sym typeface="Calibri (MS)"/>
                </a:rPr>
                <a:t>Vertrauen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bestehen</a:t>
              </a:r>
              <a:endParaRPr lang="en-US" sz="1634" dirty="0">
                <a:solidFill>
                  <a:srgbClr val="000000"/>
                </a:solidFill>
                <a:latin typeface="Calibri (MS)"/>
                <a:ea typeface="Calibri (MS)"/>
                <a:cs typeface="Calibri (MS)"/>
                <a:sym typeface="Calibri (MS)"/>
              </a:endParaRPr>
            </a:p>
            <a:p>
              <a:pPr algn="l">
                <a:lnSpc>
                  <a:spcPts val="2451"/>
                </a:lnSpc>
              </a:pPr>
              <a:endParaRPr lang="en-US" sz="1634" dirty="0">
                <a:solidFill>
                  <a:srgbClr val="000000"/>
                </a:solidFill>
                <a:latin typeface="Calibri (MS)"/>
                <a:ea typeface="Calibri (MS)"/>
                <a:cs typeface="Calibri (MS)"/>
                <a:sym typeface="Calibri (MS)"/>
              </a:endParaRPr>
            </a:p>
            <a:p>
              <a:pPr algn="l">
                <a:lnSpc>
                  <a:spcPts val="2451"/>
                </a:lnSpc>
              </a:pPr>
              <a:endParaRPr lang="en-US" sz="1634" dirty="0">
                <a:solidFill>
                  <a:srgbClr val="000000"/>
                </a:solidFill>
                <a:latin typeface="Calibri (MS)"/>
                <a:ea typeface="Calibri (MS)"/>
                <a:cs typeface="Calibri (MS)"/>
                <a:sym typeface="Calibri (MS)"/>
              </a:endParaRP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Feuerwehrrechtliche Konsequenzen</a:t>
              </a: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80486" y="5059130"/>
            <a:ext cx="4965968" cy="2256070"/>
          </a:xfrm>
          <a:custGeom>
            <a:avLst/>
            <a:gdLst/>
            <a:ahLst/>
            <a:cxnLst/>
            <a:rect l="l" t="t" r="r" b="b"/>
            <a:pathLst>
              <a:path w="4965968" h="2256070">
                <a:moveTo>
                  <a:pt x="0" y="0"/>
                </a:moveTo>
                <a:lnTo>
                  <a:pt x="4965968" y="0"/>
                </a:lnTo>
                <a:lnTo>
                  <a:pt x="4965968" y="2256070"/>
                </a:lnTo>
                <a:lnTo>
                  <a:pt x="0" y="2256070"/>
                </a:lnTo>
                <a:lnTo>
                  <a:pt x="0" y="0"/>
                </a:lnTo>
                <a:close/>
              </a:path>
            </a:pathLst>
          </a:custGeom>
          <a:blipFill>
            <a:blip r:embed="rId4"/>
            <a:stretch>
              <a:fillRect l="-96456"/>
            </a:stretch>
          </a:blipFill>
        </p:spPr>
        <p:txBody>
          <a:bodyPr/>
          <a:lstStyle/>
          <a:p>
            <a:endParaRPr lang="de-DE"/>
          </a:p>
        </p:txBody>
      </p:sp>
      <p:grpSp>
        <p:nvGrpSpPr>
          <p:cNvPr id="4" name="Group 4"/>
          <p:cNvGrpSpPr/>
          <p:nvPr/>
        </p:nvGrpSpPr>
        <p:grpSpPr>
          <a:xfrm>
            <a:off x="561307" y="2647531"/>
            <a:ext cx="8630986" cy="3980705"/>
            <a:chOff x="0" y="0"/>
            <a:chExt cx="11507981" cy="5307607"/>
          </a:xfrm>
        </p:grpSpPr>
        <p:sp>
          <p:nvSpPr>
            <p:cNvPr id="5" name="Freeform 5"/>
            <p:cNvSpPr/>
            <p:nvPr/>
          </p:nvSpPr>
          <p:spPr>
            <a:xfrm>
              <a:off x="0" y="0"/>
              <a:ext cx="11507981" cy="5307607"/>
            </a:xfrm>
            <a:custGeom>
              <a:avLst/>
              <a:gdLst/>
              <a:ahLst/>
              <a:cxnLst/>
              <a:rect l="l" t="t" r="r" b="b"/>
              <a:pathLst>
                <a:path w="11507981" h="5307607">
                  <a:moveTo>
                    <a:pt x="0" y="0"/>
                  </a:moveTo>
                  <a:lnTo>
                    <a:pt x="11507981" y="0"/>
                  </a:lnTo>
                  <a:lnTo>
                    <a:pt x="11507981" y="5307607"/>
                  </a:lnTo>
                  <a:lnTo>
                    <a:pt x="0" y="530760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5383807"/>
            </a:xfrm>
            <a:prstGeom prst="rect">
              <a:avLst/>
            </a:prstGeom>
          </p:spPr>
          <p:txBody>
            <a:bodyPr lIns="0" tIns="0" rIns="0" bIns="0" rtlCol="0" anchor="t"/>
            <a:lstStyle/>
            <a:p>
              <a:pPr algn="l">
                <a:lnSpc>
                  <a:spcPts val="2451"/>
                </a:lnSpc>
              </a:pPr>
              <a:r>
                <a:rPr lang="en-US" sz="1634" u="sng" dirty="0" err="1">
                  <a:solidFill>
                    <a:srgbClr val="000000"/>
                  </a:solidFill>
                  <a:latin typeface="Calibri (MS)"/>
                  <a:ea typeface="Calibri (MS)"/>
                  <a:cs typeface="Calibri (MS)"/>
                  <a:sym typeface="Calibri (MS)"/>
                </a:rPr>
                <a:t>Unterschied</a:t>
              </a:r>
              <a:r>
                <a:rPr lang="en-US" sz="1634" u="sng" dirty="0">
                  <a:solidFill>
                    <a:srgbClr val="000000"/>
                  </a:solidFill>
                  <a:latin typeface="Calibri (MS)"/>
                  <a:ea typeface="Calibri (MS)"/>
                  <a:cs typeface="Calibri (MS)"/>
                  <a:sym typeface="Calibri (MS)"/>
                </a:rPr>
                <a:t> </a:t>
              </a:r>
              <a:r>
                <a:rPr lang="en-US" sz="1634" u="sng" dirty="0" err="1">
                  <a:solidFill>
                    <a:srgbClr val="000000"/>
                  </a:solidFill>
                  <a:latin typeface="Calibri (MS)"/>
                  <a:ea typeface="Calibri (MS)"/>
                  <a:cs typeface="Calibri (MS)"/>
                  <a:sym typeface="Calibri (MS)"/>
                </a:rPr>
                <a:t>zwischen</a:t>
              </a:r>
              <a:r>
                <a:rPr lang="en-US" sz="1634" u="sng" dirty="0">
                  <a:solidFill>
                    <a:srgbClr val="000000"/>
                  </a:solidFill>
                  <a:latin typeface="Calibri (MS)"/>
                  <a:ea typeface="Calibri (MS)"/>
                  <a:cs typeface="Calibri (MS)"/>
                  <a:sym typeface="Calibri (MS)"/>
                </a:rPr>
                <a:t> Kinder- und </a:t>
              </a:r>
              <a:r>
                <a:rPr lang="en-US" sz="1634" u="sng" dirty="0" err="1">
                  <a:solidFill>
                    <a:srgbClr val="000000"/>
                  </a:solidFill>
                  <a:latin typeface="Calibri (MS)"/>
                  <a:ea typeface="Calibri (MS)"/>
                  <a:cs typeface="Calibri (MS)"/>
                  <a:sym typeface="Calibri (MS)"/>
                </a:rPr>
                <a:t>Jugendschutz</a:t>
              </a:r>
              <a:endParaRPr lang="en-US" sz="1634" u="sng"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Kinderschutz</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betrifft</a:t>
              </a:r>
              <a:r>
                <a:rPr lang="en-US" sz="1634" dirty="0">
                  <a:solidFill>
                    <a:srgbClr val="000000"/>
                  </a:solidFill>
                  <a:latin typeface="Calibri (MS)"/>
                  <a:ea typeface="Calibri (MS)"/>
                  <a:cs typeface="Calibri (MS)"/>
                  <a:sym typeface="Calibri (MS)"/>
                </a:rPr>
                <a:t> den Schutz von </a:t>
              </a:r>
              <a:r>
                <a:rPr lang="en-US" sz="1634" dirty="0" err="1">
                  <a:solidFill>
                    <a:srgbClr val="000000"/>
                  </a:solidFill>
                  <a:latin typeface="Calibri (MS)"/>
                  <a:ea typeface="Calibri (MS)"/>
                  <a:cs typeface="Calibri (MS)"/>
                  <a:sym typeface="Calibri (MS)"/>
                </a:rPr>
                <a:t>Kindern</a:t>
              </a:r>
              <a:r>
                <a:rPr lang="en-US" sz="1634" dirty="0">
                  <a:solidFill>
                    <a:srgbClr val="000000"/>
                  </a:solidFill>
                  <a:latin typeface="Calibri (MS)"/>
                  <a:ea typeface="Calibri (MS)"/>
                  <a:cs typeface="Calibri (MS)"/>
                  <a:sym typeface="Calibri (MS)"/>
                </a:rPr>
                <a:t> bis 14 Jahre </a:t>
              </a:r>
              <a:r>
                <a:rPr lang="en-US" sz="1634" dirty="0" err="1">
                  <a:solidFill>
                    <a:srgbClr val="000000"/>
                  </a:solidFill>
                  <a:latin typeface="Calibri (MS)"/>
                  <a:ea typeface="Calibri (MS)"/>
                  <a:cs typeface="Calibri (MS)"/>
                  <a:sym typeface="Calibri (MS)"/>
                </a:rPr>
                <a:t>vor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Gefahren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wie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Vernachlässigung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Misshandlung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oder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Missbrauch</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endParaRPr lang="en-US" sz="300"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Jugendschutz</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bezieht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sich</a:t>
              </a:r>
              <a:r>
                <a:rPr lang="en-US" sz="1634" dirty="0">
                  <a:solidFill>
                    <a:srgbClr val="000000"/>
                  </a:solidFill>
                  <a:latin typeface="Calibri (MS)"/>
                  <a:ea typeface="Calibri (MS)"/>
                  <a:cs typeface="Calibri (MS)"/>
                  <a:sym typeface="Calibri (MS)"/>
                </a:rPr>
                <a:t> auf den Schutz von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(14-18 Jahre) </a:t>
              </a:r>
              <a:r>
                <a:rPr lang="en-US" sz="1634" dirty="0" err="1">
                  <a:solidFill>
                    <a:srgbClr val="000000"/>
                  </a:solidFill>
                  <a:latin typeface="Calibri (MS)"/>
                  <a:ea typeface="Calibri (MS)"/>
                  <a:cs typeface="Calibri (MS)"/>
                  <a:sym typeface="Calibri (MS)"/>
                </a:rPr>
                <a:t>vor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Gefahren</a:t>
              </a:r>
              <a:r>
                <a:rPr lang="en-US" sz="1634" dirty="0">
                  <a:solidFill>
                    <a:srgbClr val="000000"/>
                  </a:solidFill>
                  <a:latin typeface="Calibri (MS)"/>
                  <a:ea typeface="Calibri (MS)"/>
                  <a:cs typeface="Calibri (MS)"/>
                  <a:sym typeface="Calibri (MS)"/>
                </a:rPr>
                <a:t>, z. B. </a:t>
              </a:r>
              <a:r>
                <a:rPr lang="en-US" sz="1634" dirty="0" err="1">
                  <a:solidFill>
                    <a:srgbClr val="000000"/>
                  </a:solidFill>
                  <a:latin typeface="Calibri (MS)"/>
                  <a:ea typeface="Calibri (MS)"/>
                  <a:cs typeface="Calibri (MS)"/>
                  <a:sym typeface="Calibri (MS)"/>
                </a:rPr>
                <a:t>durch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Alkohol</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Drogen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oder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gefährliche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Medieninhalte</a:t>
              </a:r>
              <a:r>
                <a:rPr lang="en-US" sz="1634" dirty="0">
                  <a:solidFill>
                    <a:srgbClr val="000000"/>
                  </a:solidFill>
                  <a:latin typeface="Calibri (MS)"/>
                  <a:ea typeface="Calibri (MS)"/>
                  <a:cs typeface="Calibri (MS)"/>
                  <a:sym typeface="Calibri (MS)"/>
                </a:rPr>
                <a:t>.</a:t>
              </a:r>
            </a:p>
            <a:p>
              <a:pPr algn="l">
                <a:lnSpc>
                  <a:spcPts val="2451"/>
                </a:lnSpc>
              </a:pPr>
              <a:endParaRPr lang="en-US" sz="1634" dirty="0">
                <a:solidFill>
                  <a:srgbClr val="000000"/>
                </a:solidFill>
                <a:latin typeface="Calibri (MS)"/>
                <a:ea typeface="Calibri (MS)"/>
                <a:cs typeface="Calibri (MS)"/>
                <a:sym typeface="Calibri (MS)"/>
              </a:endParaRPr>
            </a:p>
            <a:p>
              <a:pPr algn="l">
                <a:lnSpc>
                  <a:spcPts val="2451"/>
                </a:lnSpc>
              </a:pPr>
              <a:r>
                <a:rPr lang="en-US" sz="1634" u="sng" dirty="0" err="1">
                  <a:solidFill>
                    <a:srgbClr val="000000"/>
                  </a:solidFill>
                  <a:latin typeface="Calibri (MS)"/>
                  <a:ea typeface="Calibri (MS)"/>
                  <a:cs typeface="Calibri (MS)"/>
                  <a:sym typeface="Calibri (MS)"/>
                </a:rPr>
                <a:t>Pflichten</a:t>
              </a:r>
              <a:r>
                <a:rPr lang="en-US" sz="1634" u="sng" dirty="0">
                  <a:solidFill>
                    <a:srgbClr val="000000"/>
                  </a:solidFill>
                  <a:latin typeface="Calibri (MS)"/>
                  <a:ea typeface="Calibri (MS)"/>
                  <a:cs typeface="Calibri (MS)"/>
                  <a:sym typeface="Calibri (MS)"/>
                </a:rPr>
                <a:t> der </a:t>
              </a:r>
              <a:r>
                <a:rPr lang="en-US" sz="1634" u="sng" dirty="0" err="1">
                  <a:solidFill>
                    <a:srgbClr val="000000"/>
                  </a:solidFill>
                  <a:latin typeface="Calibri (MS)"/>
                  <a:ea typeface="Calibri (MS)"/>
                  <a:cs typeface="Calibri (MS)"/>
                  <a:sym typeface="Calibri (MS)"/>
                </a:rPr>
                <a:t>Feuerwehr</a:t>
              </a:r>
              <a:endParaRPr lang="en-US" sz="1634" u="sng" dirty="0">
                <a:solidFill>
                  <a:srgbClr val="000000"/>
                </a:solidFill>
                <a:latin typeface="Calibri (MS)"/>
                <a:ea typeface="Calibri (MS)"/>
                <a:cs typeface="Calibri (MS)"/>
                <a:sym typeface="Calibri (MS)"/>
              </a:endParaRPr>
            </a:p>
            <a:p>
              <a:pPr algn="l">
                <a:lnSpc>
                  <a:spcPts val="2451"/>
                </a:lnSpc>
              </a:pPr>
              <a:r>
                <a:rPr lang="en-US" sz="1634" dirty="0">
                  <a:solidFill>
                    <a:srgbClr val="000000"/>
                  </a:solidFill>
                  <a:latin typeface="Calibri (MS)"/>
                  <a:ea typeface="Calibri (MS)"/>
                  <a:cs typeface="Calibri (MS)"/>
                  <a:sym typeface="Calibri (MS)"/>
                </a:rPr>
                <a:t>Die </a:t>
              </a:r>
              <a:r>
                <a:rPr lang="en-US" sz="1634" dirty="0" err="1">
                  <a:solidFill>
                    <a:srgbClr val="000000"/>
                  </a:solidFill>
                  <a:latin typeface="Calibri (MS)"/>
                  <a:ea typeface="Calibri (MS)"/>
                  <a:cs typeface="Calibri (MS)"/>
                  <a:sym typeface="Calibri (MS)"/>
                </a:rPr>
                <a:t>Feuerwehr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übernimmt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Aufgaben</a:t>
              </a:r>
              <a:r>
                <a:rPr lang="en-US" sz="1634" dirty="0">
                  <a:solidFill>
                    <a:srgbClr val="000000"/>
                  </a:solidFill>
                  <a:latin typeface="Calibri (MS)"/>
                  <a:ea typeface="Calibri (MS)"/>
                  <a:cs typeface="Calibri (MS)"/>
                  <a:sym typeface="Calibri (MS)"/>
                </a:rPr>
                <a:t> in der </a:t>
              </a:r>
              <a:r>
                <a:rPr lang="en-US" sz="1634" dirty="0" err="1">
                  <a:solidFill>
                    <a:srgbClr val="000000"/>
                  </a:solidFill>
                  <a:latin typeface="Calibri (MS)"/>
                  <a:ea typeface="Calibri (MS)"/>
                  <a:cs typeface="Calibri (MS)"/>
                  <a:sym typeface="Calibri (MS)"/>
                </a:rPr>
                <a:t>Jugendarbeit</a:t>
              </a:r>
              <a:r>
                <a:rPr lang="en-US" sz="1634" dirty="0">
                  <a:solidFill>
                    <a:srgbClr val="000000"/>
                  </a:solidFill>
                  <a:latin typeface="Calibri (MS)"/>
                  <a:ea typeface="Calibri (MS)"/>
                  <a:cs typeface="Calibri (MS)"/>
                  <a:sym typeface="Calibri (MS)"/>
                </a:rPr>
                <a:t> (z. B. </a:t>
              </a:r>
              <a:r>
                <a:rPr lang="en-US" sz="1634" dirty="0" err="1">
                  <a:solidFill>
                    <a:srgbClr val="000000"/>
                  </a:solidFill>
                  <a:latin typeface="Calibri (MS)"/>
                  <a:ea typeface="Calibri (MS)"/>
                  <a:cs typeface="Calibri (MS)"/>
                  <a:sym typeface="Calibri (MS)"/>
                </a:rPr>
                <a:t>Jugendfeuerwehr</a:t>
              </a:r>
              <a:r>
                <a:rPr lang="en-US" sz="1634" dirty="0">
                  <a:solidFill>
                    <a:srgbClr val="000000"/>
                  </a:solidFill>
                  <a:latin typeface="Calibri (MS)"/>
                  <a:ea typeface="Calibri (MS)"/>
                  <a:cs typeface="Calibri (MS)"/>
                  <a:sym typeface="Calibri (MS)"/>
                </a:rPr>
                <a:t>) und muss </a:t>
              </a:r>
              <a:r>
                <a:rPr lang="en-US" sz="1634" dirty="0" err="1">
                  <a:solidFill>
                    <a:srgbClr val="000000"/>
                  </a:solidFill>
                  <a:latin typeface="Calibri (MS)"/>
                  <a:ea typeface="Calibri (MS)"/>
                  <a:cs typeface="Calibri (MS)"/>
                  <a:sym typeface="Calibri (MS)"/>
                </a:rPr>
                <a:t>deshalb</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auch</a:t>
              </a:r>
              <a:r>
                <a:rPr lang="en-US" sz="1634" dirty="0">
                  <a:solidFill>
                    <a:srgbClr val="000000"/>
                  </a:solidFill>
                  <a:latin typeface="Calibri (MS)"/>
                  <a:ea typeface="Calibri (MS)"/>
                  <a:cs typeface="Calibri (MS)"/>
                  <a:sym typeface="Calibri (MS)"/>
                </a:rPr>
                <a:t> den Schutz von </a:t>
              </a:r>
              <a:r>
                <a:rPr lang="en-US" sz="1634" dirty="0" err="1">
                  <a:solidFill>
                    <a:srgbClr val="000000"/>
                  </a:solidFill>
                  <a:latin typeface="Calibri (MS)"/>
                  <a:ea typeface="Calibri (MS)"/>
                  <a:cs typeface="Calibri (MS)"/>
                  <a:sym typeface="Calibri (MS)"/>
                </a:rPr>
                <a:t>Kindern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sicherstellen</a:t>
              </a:r>
              <a:r>
                <a:rPr lang="en-US" sz="1634" dirty="0">
                  <a:solidFill>
                    <a:srgbClr val="000000"/>
                  </a:solidFill>
                  <a:latin typeface="Calibri (MS)"/>
                  <a:ea typeface="Calibri (MS)"/>
                  <a:cs typeface="Calibri (MS)"/>
                  <a:sym typeface="Calibri (MS)"/>
                </a:rPr>
                <a:t>. Sie </a:t>
              </a:r>
              <a:r>
                <a:rPr lang="en-US" sz="1634" dirty="0" err="1">
                  <a:solidFill>
                    <a:srgbClr val="000000"/>
                  </a:solidFill>
                  <a:latin typeface="Calibri (MS)"/>
                  <a:ea typeface="Calibri (MS)"/>
                  <a:cs typeface="Calibri (MS)"/>
                  <a:sym typeface="Calibri (MS)"/>
                </a:rPr>
                <a:t>ist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verpflichtet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mögliche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Gefährdungen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erkennen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handeln</a:t>
              </a:r>
              <a:r>
                <a:rPr lang="en-US" sz="1634" dirty="0">
                  <a:solidFill>
                    <a:srgbClr val="000000"/>
                  </a:solidFill>
                  <a:latin typeface="Calibri (MS)"/>
                  <a:ea typeface="Calibri (MS)"/>
                  <a:cs typeface="Calibri (MS)"/>
                  <a:sym typeface="Calibri (MS)"/>
                </a:rPr>
                <a:t>.</a:t>
              </a:r>
            </a:p>
            <a:p>
              <a:pPr algn="l">
                <a:lnSpc>
                  <a:spcPts val="2451"/>
                </a:lnSpc>
              </a:pPr>
              <a:endParaRPr lang="en-US" sz="1634" dirty="0">
                <a:solidFill>
                  <a:srgbClr val="000000"/>
                </a:solidFill>
                <a:latin typeface="Calibri (MS)"/>
                <a:ea typeface="Calibri (MS)"/>
                <a:cs typeface="Calibri (MS)"/>
                <a:sym typeface="Calibri (MS)"/>
              </a:endParaRPr>
            </a:p>
            <a:p>
              <a:pPr algn="l">
                <a:lnSpc>
                  <a:spcPts val="2451"/>
                </a:lnSpc>
              </a:pPr>
              <a:endParaRPr lang="en-US" sz="1634" dirty="0">
                <a:solidFill>
                  <a:srgbClr val="000000"/>
                </a:solidFill>
                <a:latin typeface="Calibri (MS)"/>
                <a:ea typeface="Calibri (MS)"/>
                <a:cs typeface="Calibri (MS)"/>
                <a:sym typeface="Calibri (MS)"/>
              </a:endParaRP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Rechtliche Grundlagen zum Thema sexualisierte Gewalt</a:t>
              </a: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80486" y="5059130"/>
            <a:ext cx="4965968" cy="2256070"/>
          </a:xfrm>
          <a:custGeom>
            <a:avLst/>
            <a:gdLst/>
            <a:ahLst/>
            <a:cxnLst/>
            <a:rect l="l" t="t" r="r" b="b"/>
            <a:pathLst>
              <a:path w="4965968" h="2256070">
                <a:moveTo>
                  <a:pt x="0" y="0"/>
                </a:moveTo>
                <a:lnTo>
                  <a:pt x="4965968" y="0"/>
                </a:lnTo>
                <a:lnTo>
                  <a:pt x="4965968" y="2256070"/>
                </a:lnTo>
                <a:lnTo>
                  <a:pt x="0" y="2256070"/>
                </a:lnTo>
                <a:lnTo>
                  <a:pt x="0" y="0"/>
                </a:lnTo>
                <a:close/>
              </a:path>
            </a:pathLst>
          </a:custGeom>
          <a:blipFill>
            <a:blip r:embed="rId4"/>
            <a:stretch>
              <a:fillRect l="-96456"/>
            </a:stretch>
          </a:blipFill>
        </p:spPr>
        <p:txBody>
          <a:bodyPr/>
          <a:lstStyle/>
          <a:p>
            <a:endParaRPr lang="de-DE"/>
          </a:p>
        </p:txBody>
      </p:sp>
      <p:grpSp>
        <p:nvGrpSpPr>
          <p:cNvPr id="4" name="Group 4"/>
          <p:cNvGrpSpPr/>
          <p:nvPr/>
        </p:nvGrpSpPr>
        <p:grpSpPr>
          <a:xfrm>
            <a:off x="561307" y="2511260"/>
            <a:ext cx="8630986" cy="3675905"/>
            <a:chOff x="0" y="0"/>
            <a:chExt cx="11507981" cy="4901207"/>
          </a:xfrm>
        </p:grpSpPr>
        <p:sp>
          <p:nvSpPr>
            <p:cNvPr id="5" name="Freeform 5"/>
            <p:cNvSpPr/>
            <p:nvPr/>
          </p:nvSpPr>
          <p:spPr>
            <a:xfrm>
              <a:off x="0" y="0"/>
              <a:ext cx="11507981" cy="4901207"/>
            </a:xfrm>
            <a:custGeom>
              <a:avLst/>
              <a:gdLst/>
              <a:ahLst/>
              <a:cxnLst/>
              <a:rect l="l" t="t" r="r" b="b"/>
              <a:pathLst>
                <a:path w="11507981" h="4901207">
                  <a:moveTo>
                    <a:pt x="0" y="0"/>
                  </a:moveTo>
                  <a:lnTo>
                    <a:pt x="11507981" y="0"/>
                  </a:lnTo>
                  <a:lnTo>
                    <a:pt x="11507981" y="4901207"/>
                  </a:lnTo>
                  <a:lnTo>
                    <a:pt x="0" y="490120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4977407"/>
            </a:xfrm>
            <a:prstGeom prst="rect">
              <a:avLst/>
            </a:prstGeom>
          </p:spPr>
          <p:txBody>
            <a:bodyPr lIns="0" tIns="0" rIns="0" bIns="0" rtlCol="0" anchor="t"/>
            <a:lstStyle/>
            <a:p>
              <a:pPr algn="l">
                <a:lnSpc>
                  <a:spcPts val="2451"/>
                </a:lnSpc>
              </a:pPr>
              <a:r>
                <a:rPr lang="en-US" sz="1634" u="sng">
                  <a:solidFill>
                    <a:srgbClr val="000000"/>
                  </a:solidFill>
                  <a:latin typeface="Calibri (MS)"/>
                  <a:ea typeface="Calibri (MS)"/>
                  <a:cs typeface="Calibri (MS)"/>
                  <a:sym typeface="Calibri (MS)"/>
                </a:rPr>
                <a:t>§ 8a SGB VIII (Kindeswohlgefährdung)</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 Träger der freien Jugendhilfe, zu denen auch die Jugendfeuerwehr gehören kann, müssen tätig werden, wenn eine Kindeswohlgefährdung vorliegt. Dazu gehört die Einschätzung der Gefahr und das Einleiten von Schutzmaßnahmen.</a:t>
              </a: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r>
                <a:rPr lang="en-US" sz="1634" u="sng">
                  <a:solidFill>
                    <a:srgbClr val="000000"/>
                  </a:solidFill>
                  <a:latin typeface="Calibri (MS)"/>
                  <a:ea typeface="Calibri (MS)"/>
                  <a:cs typeface="Calibri (MS)"/>
                  <a:sym typeface="Calibri (MS)"/>
                </a:rPr>
                <a:t>§ 11 Landeskinderschutzgesetz</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 Alle Träger der freien Jugendhilfe sind verpflichtet, ein Schutzkonzept zu erstellen und umzusetzen, um Kinder und Jugendliche aktiv vor Gefährdungen zu schützen.</a:t>
              </a: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r>
                <a:rPr lang="en-US" sz="1634" u="sng">
                  <a:solidFill>
                    <a:srgbClr val="000000"/>
                  </a:solidFill>
                  <a:latin typeface="Calibri (MS)"/>
                  <a:ea typeface="Calibri (MS)"/>
                  <a:cs typeface="Calibri (MS)"/>
                  <a:sym typeface="Calibri (MS)"/>
                </a:rPr>
                <a:t>§ 72a SGB VIII (Erweitertes Führungszeugnis)</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Es muss sichergestellt werden, dass keine Personen mit einschlägigen Vorstrafen in der Kinder- und Jugendarbeit beschäftigt werden.</a:t>
              </a: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Rechtliche Grundlagen zum Thema sexualisierte Gewalt</a:t>
              </a: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80486" y="5059130"/>
            <a:ext cx="4965968" cy="2256070"/>
          </a:xfrm>
          <a:custGeom>
            <a:avLst/>
            <a:gdLst/>
            <a:ahLst/>
            <a:cxnLst/>
            <a:rect l="l" t="t" r="r" b="b"/>
            <a:pathLst>
              <a:path w="4965968" h="2256070">
                <a:moveTo>
                  <a:pt x="0" y="0"/>
                </a:moveTo>
                <a:lnTo>
                  <a:pt x="4965968" y="0"/>
                </a:lnTo>
                <a:lnTo>
                  <a:pt x="4965968" y="2256070"/>
                </a:lnTo>
                <a:lnTo>
                  <a:pt x="0" y="2256070"/>
                </a:lnTo>
                <a:lnTo>
                  <a:pt x="0" y="0"/>
                </a:lnTo>
                <a:close/>
              </a:path>
            </a:pathLst>
          </a:custGeom>
          <a:blipFill>
            <a:blip r:embed="rId4"/>
            <a:stretch>
              <a:fillRect l="-96456"/>
            </a:stretch>
          </a:blipFill>
        </p:spPr>
        <p:txBody>
          <a:bodyPr/>
          <a:lstStyle/>
          <a:p>
            <a:endParaRPr lang="de-DE"/>
          </a:p>
        </p:txBody>
      </p:sp>
      <p:grpSp>
        <p:nvGrpSpPr>
          <p:cNvPr id="4" name="Group 4"/>
          <p:cNvGrpSpPr/>
          <p:nvPr/>
        </p:nvGrpSpPr>
        <p:grpSpPr>
          <a:xfrm>
            <a:off x="561307" y="2452631"/>
            <a:ext cx="8755549" cy="3675905"/>
            <a:chOff x="0" y="0"/>
            <a:chExt cx="11674065" cy="4901207"/>
          </a:xfrm>
        </p:grpSpPr>
        <p:sp>
          <p:nvSpPr>
            <p:cNvPr id="5" name="Freeform 5"/>
            <p:cNvSpPr/>
            <p:nvPr/>
          </p:nvSpPr>
          <p:spPr>
            <a:xfrm>
              <a:off x="0" y="0"/>
              <a:ext cx="11674066" cy="4901207"/>
            </a:xfrm>
            <a:custGeom>
              <a:avLst/>
              <a:gdLst/>
              <a:ahLst/>
              <a:cxnLst/>
              <a:rect l="l" t="t" r="r" b="b"/>
              <a:pathLst>
                <a:path w="11674066" h="4901207">
                  <a:moveTo>
                    <a:pt x="0" y="0"/>
                  </a:moveTo>
                  <a:lnTo>
                    <a:pt x="11674066" y="0"/>
                  </a:lnTo>
                  <a:lnTo>
                    <a:pt x="11674066" y="4901207"/>
                  </a:lnTo>
                  <a:lnTo>
                    <a:pt x="0" y="4901207"/>
                  </a:lnTo>
                  <a:close/>
                </a:path>
              </a:pathLst>
            </a:custGeom>
            <a:solidFill>
              <a:srgbClr val="000000">
                <a:alpha val="0"/>
              </a:srgbClr>
            </a:solidFill>
          </p:spPr>
          <p:txBody>
            <a:bodyPr/>
            <a:lstStyle/>
            <a:p>
              <a:endParaRPr lang="de-DE"/>
            </a:p>
          </p:txBody>
        </p:sp>
        <p:sp>
          <p:nvSpPr>
            <p:cNvPr id="6" name="TextBox 6"/>
            <p:cNvSpPr txBox="1"/>
            <p:nvPr/>
          </p:nvSpPr>
          <p:spPr>
            <a:xfrm>
              <a:off x="0" y="-76200"/>
              <a:ext cx="11674065" cy="4977407"/>
            </a:xfrm>
            <a:prstGeom prst="rect">
              <a:avLst/>
            </a:prstGeom>
          </p:spPr>
          <p:txBody>
            <a:bodyPr lIns="0" tIns="0" rIns="0" bIns="0" rtlCol="0" anchor="t"/>
            <a:lstStyle/>
            <a:p>
              <a:pPr algn="l">
                <a:lnSpc>
                  <a:spcPts val="2451"/>
                </a:lnSpc>
              </a:pPr>
              <a:r>
                <a:rPr lang="en-US" sz="1634" u="sng" dirty="0" err="1">
                  <a:solidFill>
                    <a:srgbClr val="000000"/>
                  </a:solidFill>
                  <a:latin typeface="Calibri (MS)"/>
                  <a:ea typeface="Calibri (MS)"/>
                  <a:cs typeface="Calibri (MS)"/>
                  <a:sym typeface="Calibri (MS)"/>
                </a:rPr>
                <a:t>Unzulässige</a:t>
              </a:r>
              <a:r>
                <a:rPr lang="en-US" sz="1634" u="sng" dirty="0">
                  <a:solidFill>
                    <a:srgbClr val="000000"/>
                  </a:solidFill>
                  <a:latin typeface="Calibri (MS)"/>
                  <a:ea typeface="Calibri (MS)"/>
                  <a:cs typeface="Calibri (MS)"/>
                  <a:sym typeface="Calibri (MS)"/>
                </a:rPr>
                <a:t> und </a:t>
              </a:r>
              <a:r>
                <a:rPr lang="en-US" sz="1634" u="sng" dirty="0" err="1">
                  <a:solidFill>
                    <a:srgbClr val="000000"/>
                  </a:solidFill>
                  <a:latin typeface="Calibri (MS)"/>
                  <a:ea typeface="Calibri (MS)"/>
                  <a:cs typeface="Calibri (MS)"/>
                  <a:sym typeface="Calibri (MS)"/>
                </a:rPr>
                <a:t>zulässige</a:t>
              </a:r>
              <a:r>
                <a:rPr lang="en-US" sz="1634" u="sng" dirty="0">
                  <a:solidFill>
                    <a:srgbClr val="000000"/>
                  </a:solidFill>
                  <a:latin typeface="Calibri (MS)"/>
                  <a:ea typeface="Calibri (MS)"/>
                  <a:cs typeface="Calibri (MS)"/>
                  <a:sym typeface="Calibri (MS)"/>
                </a:rPr>
                <a:t> </a:t>
              </a:r>
              <a:r>
                <a:rPr lang="en-US" sz="1634" u="sng" dirty="0" err="1">
                  <a:solidFill>
                    <a:srgbClr val="000000"/>
                  </a:solidFill>
                  <a:latin typeface="Calibri (MS)"/>
                  <a:ea typeface="Calibri (MS)"/>
                  <a:cs typeface="Calibri (MS)"/>
                  <a:sym typeface="Calibri (MS)"/>
                </a:rPr>
                <a:t>Sexualkontakte</a:t>
              </a:r>
              <a:endParaRPr lang="en-US" sz="1634" u="sng" dirty="0">
                <a:solidFill>
                  <a:srgbClr val="000000"/>
                </a:solidFill>
                <a:latin typeface="Calibri (MS)"/>
                <a:ea typeface="Calibri (MS)"/>
                <a:cs typeface="Calibri (MS)"/>
                <a:sym typeface="Calibri (MS)"/>
              </a:endParaRPr>
            </a:p>
            <a:p>
              <a:pPr algn="l">
                <a:lnSpc>
                  <a:spcPts val="2451"/>
                </a:lnSpc>
              </a:pPr>
              <a:endParaRPr lang="en-US" sz="1634" u="sng" dirty="0">
                <a:solidFill>
                  <a:srgbClr val="000000"/>
                </a:solidFill>
                <a:latin typeface="Calibri (MS)"/>
                <a:ea typeface="Calibri (MS)"/>
                <a:cs typeface="Calibri (MS)"/>
                <a:sym typeface="Calibri (MS)"/>
              </a:endParaRPr>
            </a:p>
            <a:p>
              <a:pPr algn="l">
                <a:lnSpc>
                  <a:spcPts val="2451"/>
                </a:lnSpc>
              </a:pPr>
              <a:r>
                <a:rPr lang="en-US" sz="1634" u="sng" dirty="0">
                  <a:solidFill>
                    <a:srgbClr val="000000"/>
                  </a:solidFill>
                  <a:latin typeface="Calibri (MS)"/>
                  <a:ea typeface="Calibri (MS)"/>
                  <a:cs typeface="Calibri (MS)"/>
                  <a:sym typeface="Calibri (MS)"/>
                </a:rPr>
                <a:t>Immer </a:t>
              </a:r>
              <a:r>
                <a:rPr lang="en-US" sz="1634" u="sng" dirty="0" err="1">
                  <a:solidFill>
                    <a:srgbClr val="000000"/>
                  </a:solidFill>
                  <a:latin typeface="Calibri (MS)"/>
                  <a:ea typeface="Calibri (MS)"/>
                  <a:cs typeface="Calibri (MS)"/>
                  <a:sym typeface="Calibri (MS)"/>
                </a:rPr>
                <a:t>strafbar</a:t>
              </a:r>
              <a:r>
                <a:rPr lang="en-US" sz="1634" u="sng"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Sexuelle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Handlungen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Personen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unter</a:t>
              </a:r>
              <a:r>
                <a:rPr lang="en-US" sz="1634" dirty="0">
                  <a:solidFill>
                    <a:srgbClr val="000000"/>
                  </a:solidFill>
                  <a:latin typeface="Calibri (MS)"/>
                  <a:ea typeface="Calibri (MS)"/>
                  <a:cs typeface="Calibri (MS)"/>
                  <a:sym typeface="Calibri (MS)"/>
                </a:rPr>
                <a:t> 14 Jahren</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Nicht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freiwillige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sexuelle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Handlungen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bei</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wortlosem</a:t>
              </a:r>
              <a:r>
                <a:rPr lang="en-US" sz="1634" dirty="0">
                  <a:solidFill>
                    <a:srgbClr val="000000"/>
                  </a:solidFill>
                  <a:latin typeface="Calibri (MS)"/>
                  <a:ea typeface="Calibri (MS)"/>
                  <a:cs typeface="Calibri (MS)"/>
                  <a:sym typeface="Calibri (MS)"/>
                </a:rPr>
                <a:t> „Nein“)</a:t>
              </a: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Wenn die </a:t>
              </a:r>
              <a:r>
                <a:rPr lang="en-US" sz="1634" dirty="0" err="1">
                  <a:solidFill>
                    <a:srgbClr val="000000"/>
                  </a:solidFill>
                  <a:latin typeface="Calibri (MS)"/>
                  <a:ea typeface="Calibri (MS)"/>
                  <a:cs typeface="Calibri (MS)"/>
                  <a:sym typeface="Calibri (MS)"/>
                </a:rPr>
                <a:t>betroffene</a:t>
              </a:r>
              <a:r>
                <a:rPr lang="en-US" sz="1634" dirty="0">
                  <a:solidFill>
                    <a:srgbClr val="000000"/>
                  </a:solidFill>
                  <a:latin typeface="Calibri (MS)"/>
                  <a:ea typeface="Calibri (MS)"/>
                  <a:cs typeface="Calibri (MS)"/>
                  <a:sym typeface="Calibri (MS)"/>
                </a:rPr>
                <a:t> Person </a:t>
              </a:r>
              <a:r>
                <a:rPr lang="en-US" sz="1634" dirty="0" err="1">
                  <a:solidFill>
                    <a:srgbClr val="000000"/>
                  </a:solidFill>
                  <a:latin typeface="Calibri (MS)"/>
                  <a:ea typeface="Calibri (MS)"/>
                  <a:cs typeface="Calibri (MS)"/>
                  <a:sym typeface="Calibri (MS)"/>
                </a:rPr>
                <a:t>durch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Alkohol</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Drogen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oder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Medikamente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nicht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einwilligungsfähig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endParaRPr lang="en-US" sz="1634" dirty="0">
                <a:solidFill>
                  <a:srgbClr val="000000"/>
                </a:solidFill>
                <a:latin typeface="Calibri (MS)"/>
                <a:ea typeface="Calibri (MS)"/>
                <a:cs typeface="Calibri (MS)"/>
                <a:sym typeface="Calibri (MS)"/>
              </a:endParaRPr>
            </a:p>
            <a:p>
              <a:pPr algn="l">
                <a:lnSpc>
                  <a:spcPts val="2451"/>
                </a:lnSpc>
              </a:pPr>
              <a:endParaRPr lang="en-US" sz="1634" dirty="0">
                <a:solidFill>
                  <a:srgbClr val="000000"/>
                </a:solidFill>
                <a:latin typeface="Calibri (MS)"/>
                <a:ea typeface="Calibri (MS)"/>
                <a:cs typeface="Calibri (MS)"/>
                <a:sym typeface="Calibri (MS)"/>
              </a:endParaRPr>
            </a:p>
            <a:p>
              <a:pPr algn="l">
                <a:lnSpc>
                  <a:spcPts val="2451"/>
                </a:lnSpc>
              </a:pPr>
              <a:r>
                <a:rPr lang="en-US" sz="1634" u="sng" dirty="0" err="1">
                  <a:solidFill>
                    <a:srgbClr val="000000"/>
                  </a:solidFill>
                  <a:latin typeface="Calibri (MS)"/>
                  <a:ea typeface="Calibri (MS)"/>
                  <a:cs typeface="Calibri (MS)"/>
                  <a:sym typeface="Calibri (MS)"/>
                </a:rPr>
                <a:t>Sexualkontakte</a:t>
              </a:r>
              <a:r>
                <a:rPr lang="en-US" sz="1634" u="sng" dirty="0">
                  <a:solidFill>
                    <a:srgbClr val="000000"/>
                  </a:solidFill>
                  <a:latin typeface="Calibri (MS)"/>
                  <a:ea typeface="Calibri (MS)"/>
                  <a:cs typeface="Calibri (MS)"/>
                  <a:sym typeface="Calibri (MS)"/>
                </a:rPr>
                <a:t> </a:t>
              </a:r>
              <a:r>
                <a:rPr lang="en-US" sz="1634" u="sng" dirty="0" err="1">
                  <a:solidFill>
                    <a:srgbClr val="000000"/>
                  </a:solidFill>
                  <a:latin typeface="Calibri (MS)"/>
                  <a:ea typeface="Calibri (MS)"/>
                  <a:cs typeface="Calibri (MS)"/>
                  <a:sym typeface="Calibri (MS)"/>
                </a:rPr>
                <a:t>zwischen</a:t>
              </a:r>
              <a:r>
                <a:rPr lang="en-US" sz="1634" u="sng" dirty="0">
                  <a:solidFill>
                    <a:srgbClr val="000000"/>
                  </a:solidFill>
                  <a:latin typeface="Calibri (MS)"/>
                  <a:ea typeface="Calibri (MS)"/>
                  <a:cs typeface="Calibri (MS)"/>
                  <a:sym typeface="Calibri (MS)"/>
                </a:rPr>
                <a:t> </a:t>
              </a:r>
              <a:r>
                <a:rPr lang="en-US" sz="1634" u="sng" dirty="0" err="1">
                  <a:solidFill>
                    <a:srgbClr val="000000"/>
                  </a:solidFill>
                  <a:latin typeface="Calibri (MS)"/>
                  <a:ea typeface="Calibri (MS)"/>
                  <a:cs typeface="Calibri (MS)"/>
                  <a:sym typeface="Calibri (MS)"/>
                </a:rPr>
                <a:t>Jugendlichen</a:t>
              </a:r>
              <a:r>
                <a:rPr lang="en-US" sz="1634" u="sng" dirty="0">
                  <a:solidFill>
                    <a:srgbClr val="000000"/>
                  </a:solidFill>
                  <a:latin typeface="Calibri (MS)"/>
                  <a:ea typeface="Calibri (MS)"/>
                  <a:cs typeface="Calibri (MS)"/>
                  <a:sym typeface="Calibri (MS)"/>
                </a:rPr>
                <a:t> (ab 14 Jahren):</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Grundsätzlich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erlaubt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wenn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beide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einverstanden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sind</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Ausnahme</a:t>
              </a:r>
              <a:r>
                <a:rPr lang="en-US" sz="1634" dirty="0">
                  <a:solidFill>
                    <a:srgbClr val="000000"/>
                  </a:solidFill>
                  <a:latin typeface="Calibri (MS)"/>
                  <a:ea typeface="Calibri (MS)"/>
                  <a:cs typeface="Calibri (MS)"/>
                  <a:sym typeface="Calibri (MS)"/>
                </a:rPr>
                <a:t>: Verboten, </a:t>
              </a:r>
              <a:r>
                <a:rPr lang="en-US" sz="1634" dirty="0" err="1">
                  <a:solidFill>
                    <a:srgbClr val="000000"/>
                  </a:solidFill>
                  <a:latin typeface="Calibri (MS)"/>
                  <a:ea typeface="Calibri (MS)"/>
                  <a:cs typeface="Calibri (MS)"/>
                  <a:sym typeface="Calibri (MS)"/>
                </a:rPr>
                <a:t>wenn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erziehende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betreuende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oder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ausbildende</a:t>
              </a:r>
              <a:r>
                <a:rPr lang="en-US" sz="1634" dirty="0">
                  <a:solidFill>
                    <a:srgbClr val="000000"/>
                  </a:solidFill>
                  <a:latin typeface="Calibri (MS)"/>
                  <a:ea typeface="Calibri (MS)"/>
                  <a:cs typeface="Calibri (MS)"/>
                  <a:sym typeface="Calibri (MS)"/>
                </a:rPr>
                <a:t> Person (z. B. Lehrer/</a:t>
              </a:r>
              <a:r>
                <a:rPr lang="en-US" sz="1634" dirty="0" err="1">
                  <a:solidFill>
                    <a:srgbClr val="000000"/>
                  </a:solidFill>
                  <a:latin typeface="Calibri (MS)"/>
                  <a:ea typeface="Calibri (MS)"/>
                  <a:cs typeface="Calibri (MS)"/>
                  <a:sym typeface="Calibri (MS)"/>
                </a:rPr>
                <a:t>innen</a:t>
              </a:r>
              <a:r>
                <a:rPr lang="en-US" sz="1634" dirty="0">
                  <a:solidFill>
                    <a:srgbClr val="000000"/>
                  </a:solidFill>
                  <a:latin typeface="Calibri (MS)"/>
                  <a:ea typeface="Calibri (MS)"/>
                  <a:cs typeface="Calibri (MS)"/>
                  <a:sym typeface="Calibri (MS)"/>
                </a:rPr>
                <a:t>, Trainer/</a:t>
              </a:r>
              <a:r>
                <a:rPr lang="en-US" sz="1634" dirty="0" err="1">
                  <a:solidFill>
                    <a:srgbClr val="000000"/>
                  </a:solidFill>
                  <a:latin typeface="Calibri (MS)"/>
                  <a:ea typeface="Calibri (MS)"/>
                  <a:cs typeface="Calibri (MS)"/>
                  <a:sym typeface="Calibri (MS)"/>
                </a:rPr>
                <a:t>innen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beteiligt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Verboten: </a:t>
              </a:r>
              <a:r>
                <a:rPr lang="en-US" sz="1634" dirty="0" err="1">
                  <a:solidFill>
                    <a:srgbClr val="000000"/>
                  </a:solidFill>
                  <a:latin typeface="Calibri (MS)"/>
                  <a:ea typeface="Calibri (MS)"/>
                  <a:cs typeface="Calibri (MS)"/>
                  <a:sym typeface="Calibri (MS)"/>
                </a:rPr>
                <a:t>Bezahlung</a:t>
              </a:r>
              <a:r>
                <a:rPr lang="en-US" sz="1634" dirty="0">
                  <a:solidFill>
                    <a:srgbClr val="000000"/>
                  </a:solidFill>
                  <a:latin typeface="Calibri (MS)"/>
                  <a:ea typeface="Calibri (MS)"/>
                  <a:cs typeface="Calibri (MS)"/>
                  <a:sym typeface="Calibri (MS)"/>
                </a:rPr>
                <a:t> für </a:t>
              </a:r>
              <a:r>
                <a:rPr lang="en-US" sz="1634" dirty="0" err="1">
                  <a:solidFill>
                    <a:srgbClr val="000000"/>
                  </a:solidFill>
                  <a:latin typeface="Calibri (MS)"/>
                  <a:ea typeface="Calibri (MS)"/>
                  <a:cs typeface="Calibri (MS)"/>
                  <a:sym typeface="Calibri (MS)"/>
                </a:rPr>
                <a:t>sexuelle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Handlungen</a:t>
              </a:r>
              <a:r>
                <a:rPr lang="en-US" sz="1634" dirty="0">
                  <a:solidFill>
                    <a:srgbClr val="000000"/>
                  </a:solidFill>
                  <a:latin typeface="Calibri (MS)"/>
                  <a:ea typeface="Calibri (MS)"/>
                  <a:cs typeface="Calibri (MS)"/>
                  <a:sym typeface="Calibri (MS)"/>
                </a:rPr>
                <a:t> &amp; </a:t>
              </a:r>
              <a:r>
                <a:rPr lang="en-US" sz="1634" dirty="0" err="1">
                  <a:solidFill>
                    <a:srgbClr val="000000"/>
                  </a:solidFill>
                  <a:latin typeface="Calibri (MS)"/>
                  <a:ea typeface="Calibri (MS)"/>
                  <a:cs typeface="Calibri (MS)"/>
                  <a:sym typeface="Calibri (MS)"/>
                </a:rPr>
                <a:t>Weitergabe</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Pornografie</a:t>
              </a:r>
              <a:r>
                <a:rPr lang="en-US" sz="1634" dirty="0">
                  <a:solidFill>
                    <a:srgbClr val="000000"/>
                  </a:solidFill>
                  <a:latin typeface="Calibri (MS)"/>
                  <a:ea typeface="Calibri (MS)"/>
                  <a:cs typeface="Calibri (MS)"/>
                  <a:sym typeface="Calibri (MS)"/>
                </a:rPr>
                <a:t> an </a:t>
              </a:r>
              <a:r>
                <a:rPr lang="en-US" sz="1634" dirty="0" err="1">
                  <a:solidFill>
                    <a:srgbClr val="000000"/>
                  </a:solidFill>
                  <a:latin typeface="Calibri (MS)"/>
                  <a:ea typeface="Calibri (MS)"/>
                  <a:cs typeface="Calibri (MS)"/>
                  <a:sym typeface="Calibri (MS)"/>
                </a:rPr>
                <a:t>Jugendliche</a:t>
              </a:r>
              <a:endParaRPr lang="en-US" sz="1634" dirty="0">
                <a:solidFill>
                  <a:srgbClr val="000000"/>
                </a:solidFill>
                <a:latin typeface="Calibri (MS)"/>
                <a:ea typeface="Calibri (MS)"/>
                <a:cs typeface="Calibri (MS)"/>
                <a:sym typeface="Calibri (MS)"/>
              </a:endParaRP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Rechtliche Grundlagen zum Thema sexualisierte Gewalt</a:t>
              </a: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64984" y="5059130"/>
            <a:ext cx="4988616" cy="2256070"/>
          </a:xfrm>
          <a:custGeom>
            <a:avLst/>
            <a:gdLst/>
            <a:ahLst/>
            <a:cxnLst/>
            <a:rect l="l" t="t" r="r" b="b"/>
            <a:pathLst>
              <a:path w="4988616" h="2256070">
                <a:moveTo>
                  <a:pt x="0" y="0"/>
                </a:moveTo>
                <a:lnTo>
                  <a:pt x="4988616" y="0"/>
                </a:lnTo>
                <a:lnTo>
                  <a:pt x="4988616" y="2256070"/>
                </a:lnTo>
                <a:lnTo>
                  <a:pt x="0" y="2256070"/>
                </a:lnTo>
                <a:lnTo>
                  <a:pt x="0" y="0"/>
                </a:lnTo>
                <a:close/>
              </a:path>
            </a:pathLst>
          </a:custGeom>
          <a:blipFill>
            <a:blip r:embed="rId4"/>
            <a:stretch>
              <a:fillRect l="-95564"/>
            </a:stretch>
          </a:blipFill>
        </p:spPr>
        <p:txBody>
          <a:bodyPr/>
          <a:lstStyle/>
          <a:p>
            <a:endParaRPr lang="de-DE"/>
          </a:p>
        </p:txBody>
      </p:sp>
      <p:grpSp>
        <p:nvGrpSpPr>
          <p:cNvPr id="4" name="Group 4"/>
          <p:cNvGrpSpPr/>
          <p:nvPr/>
        </p:nvGrpSpPr>
        <p:grpSpPr>
          <a:xfrm>
            <a:off x="552970" y="2636207"/>
            <a:ext cx="8630986" cy="1662628"/>
            <a:chOff x="0" y="0"/>
            <a:chExt cx="11507981" cy="2216837"/>
          </a:xfrm>
        </p:grpSpPr>
        <p:sp>
          <p:nvSpPr>
            <p:cNvPr id="5" name="Freeform 5"/>
            <p:cNvSpPr/>
            <p:nvPr/>
          </p:nvSpPr>
          <p:spPr>
            <a:xfrm>
              <a:off x="0" y="0"/>
              <a:ext cx="11507981" cy="2216837"/>
            </a:xfrm>
            <a:custGeom>
              <a:avLst/>
              <a:gdLst/>
              <a:ahLst/>
              <a:cxnLst/>
              <a:rect l="l" t="t" r="r" b="b"/>
              <a:pathLst>
                <a:path w="11507981" h="2216837">
                  <a:moveTo>
                    <a:pt x="0" y="0"/>
                  </a:moveTo>
                  <a:lnTo>
                    <a:pt x="11507981" y="0"/>
                  </a:lnTo>
                  <a:lnTo>
                    <a:pt x="11507981" y="2216837"/>
                  </a:lnTo>
                  <a:lnTo>
                    <a:pt x="0" y="221683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2293037"/>
            </a:xfrm>
            <a:prstGeom prst="rect">
              <a:avLst/>
            </a:prstGeom>
          </p:spPr>
          <p:txBody>
            <a:bodyPr lIns="0" tIns="0" rIns="0" bIns="0" rtlCol="0" anchor="t"/>
            <a:lstStyle/>
            <a:p>
              <a:pPr marL="352891" lvl="1" indent="-176446" algn="l">
                <a:lnSpc>
                  <a:spcPts val="2451"/>
                </a:lnSpc>
                <a:buFont typeface="Arial"/>
                <a:buChar char="•"/>
              </a:pPr>
              <a:endParaRP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1959426"/>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Wo kann ich weitere Informationen zum Thema finden?</a:t>
              </a:r>
            </a:p>
          </p:txBody>
        </p:sp>
      </p:grpSp>
      <p:sp>
        <p:nvSpPr>
          <p:cNvPr id="13" name="TextBox 13"/>
          <p:cNvSpPr txBox="1"/>
          <p:nvPr/>
        </p:nvSpPr>
        <p:spPr>
          <a:xfrm>
            <a:off x="561307" y="2395481"/>
            <a:ext cx="7434956" cy="4154984"/>
          </a:xfrm>
          <a:prstGeom prst="rect">
            <a:avLst/>
          </a:prstGeom>
        </p:spPr>
        <p:txBody>
          <a:bodyPr lIns="0" tIns="0" rIns="0" bIns="0" rtlCol="0" anchor="t">
            <a:spAutoFit/>
          </a:bodyPr>
          <a:lstStyle/>
          <a:p>
            <a:pPr algn="just">
              <a:lnSpc>
                <a:spcPts val="2281"/>
              </a:lnSpc>
              <a:spcBef>
                <a:spcPct val="0"/>
              </a:spcBef>
            </a:pPr>
            <a:r>
              <a:rPr lang="en-US" sz="1629" spc="-30" dirty="0" err="1">
                <a:solidFill>
                  <a:srgbClr val="000000"/>
                </a:solidFill>
                <a:latin typeface="Calibri (MS)"/>
                <a:ea typeface="Calibri (MS)"/>
                <a:cs typeface="Calibri (MS)"/>
                <a:sym typeface="Calibri (MS)"/>
              </a:rPr>
              <a:t>Sexualdelikte</a:t>
            </a:r>
            <a:r>
              <a:rPr lang="en-US" sz="1629" spc="-30" dirty="0">
                <a:solidFill>
                  <a:srgbClr val="000000"/>
                </a:solidFill>
                <a:latin typeface="Calibri (MS)"/>
                <a:ea typeface="Calibri (MS)"/>
                <a:cs typeface="Calibri (MS)"/>
                <a:sym typeface="Calibri (MS)"/>
              </a:rPr>
              <a:t> </a:t>
            </a:r>
            <a:r>
              <a:rPr lang="en-US" sz="1629" spc="-30" dirty="0" err="1">
                <a:solidFill>
                  <a:srgbClr val="000000"/>
                </a:solidFill>
                <a:latin typeface="Calibri (MS)"/>
                <a:ea typeface="Calibri (MS)"/>
                <a:cs typeface="Calibri (MS)"/>
                <a:sym typeface="Calibri (MS)"/>
              </a:rPr>
              <a:t>zum</a:t>
            </a:r>
            <a:r>
              <a:rPr lang="en-US" sz="1629" spc="-30" dirty="0">
                <a:solidFill>
                  <a:srgbClr val="000000"/>
                </a:solidFill>
                <a:latin typeface="Calibri (MS)"/>
                <a:ea typeface="Calibri (MS)"/>
                <a:cs typeface="Calibri (MS)"/>
                <a:sym typeface="Calibri (MS)"/>
              </a:rPr>
              <a:t> </a:t>
            </a:r>
            <a:r>
              <a:rPr lang="en-US" sz="1629" spc="-30" dirty="0" err="1">
                <a:solidFill>
                  <a:srgbClr val="000000"/>
                </a:solidFill>
                <a:latin typeface="Calibri (MS)"/>
                <a:ea typeface="Calibri (MS)"/>
                <a:cs typeface="Calibri (MS)"/>
                <a:sym typeface="Calibri (MS)"/>
              </a:rPr>
              <a:t>Nachteil</a:t>
            </a:r>
            <a:r>
              <a:rPr lang="en-US" sz="1629" spc="-30" dirty="0">
                <a:solidFill>
                  <a:srgbClr val="000000"/>
                </a:solidFill>
                <a:latin typeface="Calibri (MS)"/>
                <a:ea typeface="Calibri (MS)"/>
                <a:cs typeface="Calibri (MS)"/>
                <a:sym typeface="Calibri (MS)"/>
              </a:rPr>
              <a:t> von </a:t>
            </a:r>
            <a:r>
              <a:rPr lang="en-US" sz="1629" spc="-30" dirty="0" err="1">
                <a:solidFill>
                  <a:srgbClr val="000000"/>
                </a:solidFill>
                <a:latin typeface="Calibri (MS)"/>
                <a:ea typeface="Calibri (MS)"/>
                <a:cs typeface="Calibri (MS)"/>
                <a:sym typeface="Calibri (MS)"/>
              </a:rPr>
              <a:t>Kindern</a:t>
            </a:r>
            <a:r>
              <a:rPr lang="en-US" sz="1629" spc="-30" dirty="0">
                <a:solidFill>
                  <a:srgbClr val="000000"/>
                </a:solidFill>
                <a:latin typeface="Calibri (MS)"/>
                <a:ea typeface="Calibri (MS)"/>
                <a:cs typeface="Calibri (MS)"/>
                <a:sym typeface="Calibri (MS)"/>
              </a:rPr>
              <a:t> und </a:t>
            </a:r>
            <a:r>
              <a:rPr lang="en-US" sz="1629" spc="-30" dirty="0" err="1">
                <a:solidFill>
                  <a:srgbClr val="000000"/>
                </a:solidFill>
                <a:latin typeface="Calibri (MS)"/>
                <a:ea typeface="Calibri (MS)"/>
                <a:cs typeface="Calibri (MS)"/>
                <a:sym typeface="Calibri (MS)"/>
              </a:rPr>
              <a:t>Jugendlichen</a:t>
            </a:r>
            <a:r>
              <a:rPr lang="en-US" sz="1629" spc="-30" dirty="0">
                <a:solidFill>
                  <a:srgbClr val="000000"/>
                </a:solidFill>
                <a:latin typeface="Calibri (MS)"/>
                <a:ea typeface="Calibri (MS)"/>
                <a:cs typeface="Calibri (MS)"/>
                <a:sym typeface="Calibri (MS)"/>
              </a:rPr>
              <a:t> </a:t>
            </a:r>
            <a:r>
              <a:rPr lang="en-US" sz="1629" spc="-30" dirty="0" err="1">
                <a:solidFill>
                  <a:srgbClr val="000000"/>
                </a:solidFill>
                <a:latin typeface="Calibri (MS)"/>
                <a:ea typeface="Calibri (MS)"/>
                <a:cs typeface="Calibri (MS)"/>
                <a:sym typeface="Calibri (MS)"/>
              </a:rPr>
              <a:t>Bundeslagebild</a:t>
            </a:r>
            <a:r>
              <a:rPr lang="en-US" sz="1629" spc="-32" dirty="0">
                <a:solidFill>
                  <a:srgbClr val="000000"/>
                </a:solidFill>
                <a:latin typeface="Calibri (MS)"/>
                <a:ea typeface="Calibri (MS)"/>
                <a:cs typeface="Calibri (MS)"/>
                <a:sym typeface="Calibri (MS)"/>
              </a:rPr>
              <a:t> 2023[1]</a:t>
            </a:r>
          </a:p>
          <a:p>
            <a:pPr algn="just">
              <a:lnSpc>
                <a:spcPts val="2281"/>
              </a:lnSpc>
              <a:spcBef>
                <a:spcPct val="0"/>
              </a:spcBef>
            </a:pPr>
            <a:r>
              <a:rPr lang="en-US" sz="1629" spc="-32" dirty="0">
                <a:solidFill>
                  <a:srgbClr val="000000"/>
                </a:solidFill>
                <a:latin typeface="Calibri (MS)"/>
                <a:ea typeface="Calibri (MS)"/>
                <a:cs typeface="Calibri (MS)"/>
                <a:sym typeface="Calibri (MS)"/>
              </a:rPr>
              <a:t> </a:t>
            </a:r>
          </a:p>
          <a:p>
            <a:pPr algn="just">
              <a:lnSpc>
                <a:spcPts val="2281"/>
              </a:lnSpc>
              <a:spcBef>
                <a:spcPct val="0"/>
              </a:spcBef>
            </a:pPr>
            <a:endParaRPr lang="en-US" sz="1629" spc="-32" dirty="0">
              <a:solidFill>
                <a:srgbClr val="000000"/>
              </a:solidFill>
              <a:latin typeface="Calibri (MS)"/>
              <a:ea typeface="Calibri (MS)"/>
              <a:cs typeface="Calibri (MS)"/>
              <a:sym typeface="Calibri (MS)"/>
            </a:endParaRPr>
          </a:p>
          <a:p>
            <a:pPr algn="just">
              <a:lnSpc>
                <a:spcPts val="2281"/>
              </a:lnSpc>
              <a:spcBef>
                <a:spcPct val="0"/>
              </a:spcBef>
            </a:pPr>
            <a:r>
              <a:rPr lang="en-US" sz="1629" spc="-30" dirty="0" err="1">
                <a:solidFill>
                  <a:srgbClr val="000000"/>
                </a:solidFill>
                <a:latin typeface="Calibri (MS)"/>
                <a:ea typeface="Calibri (MS)"/>
                <a:cs typeface="Calibri (MS)"/>
                <a:sym typeface="Calibri (MS)"/>
              </a:rPr>
              <a:t>Informationen</a:t>
            </a:r>
            <a:r>
              <a:rPr lang="en-US" sz="1629" spc="-30" dirty="0">
                <a:solidFill>
                  <a:srgbClr val="000000"/>
                </a:solidFill>
                <a:latin typeface="Calibri (MS)"/>
                <a:ea typeface="Calibri (MS)"/>
                <a:cs typeface="Calibri (MS)"/>
                <a:sym typeface="Calibri (MS)"/>
              </a:rPr>
              <a:t> für </a:t>
            </a:r>
            <a:r>
              <a:rPr lang="en-US" sz="1629" spc="-30" dirty="0" err="1">
                <a:solidFill>
                  <a:srgbClr val="000000"/>
                </a:solidFill>
                <a:latin typeface="Calibri (MS)"/>
                <a:ea typeface="Calibri (MS)"/>
                <a:cs typeface="Calibri (MS)"/>
                <a:sym typeface="Calibri (MS)"/>
              </a:rPr>
              <a:t>Mütter</a:t>
            </a:r>
            <a:r>
              <a:rPr lang="en-US" sz="1629" spc="-30" dirty="0">
                <a:solidFill>
                  <a:srgbClr val="000000"/>
                </a:solidFill>
                <a:latin typeface="Calibri (MS)"/>
                <a:ea typeface="Calibri (MS)"/>
                <a:cs typeface="Calibri (MS)"/>
                <a:sym typeface="Calibri (MS)"/>
              </a:rPr>
              <a:t> und </a:t>
            </a:r>
            <a:r>
              <a:rPr lang="en-US" sz="1629" spc="-30" dirty="0" err="1">
                <a:solidFill>
                  <a:srgbClr val="000000"/>
                </a:solidFill>
                <a:latin typeface="Calibri (MS)"/>
                <a:ea typeface="Calibri (MS)"/>
                <a:cs typeface="Calibri (MS)"/>
                <a:sym typeface="Calibri (MS)"/>
              </a:rPr>
              <a:t>Väter</a:t>
            </a:r>
            <a:r>
              <a:rPr lang="en-US" sz="1629" spc="-30" dirty="0">
                <a:solidFill>
                  <a:srgbClr val="000000"/>
                </a:solidFill>
                <a:latin typeface="Calibri (MS)"/>
                <a:ea typeface="Calibri (MS)"/>
                <a:cs typeface="Calibri (MS)"/>
                <a:sym typeface="Calibri (MS)"/>
              </a:rPr>
              <a:t> </a:t>
            </a:r>
            <a:r>
              <a:rPr lang="en-US" sz="1629" spc="-30" dirty="0" err="1">
                <a:solidFill>
                  <a:srgbClr val="000000"/>
                </a:solidFill>
                <a:latin typeface="Calibri (MS)"/>
                <a:ea typeface="Calibri (MS)"/>
                <a:cs typeface="Calibri (MS)"/>
                <a:sym typeface="Calibri (MS)"/>
              </a:rPr>
              <a:t>zur</a:t>
            </a:r>
            <a:r>
              <a:rPr lang="en-US" sz="1629" spc="-30" dirty="0">
                <a:solidFill>
                  <a:srgbClr val="000000"/>
                </a:solidFill>
                <a:latin typeface="Calibri (MS)"/>
                <a:ea typeface="Calibri (MS)"/>
                <a:cs typeface="Calibri (MS)"/>
                <a:sym typeface="Calibri (MS)"/>
              </a:rPr>
              <a:t> </a:t>
            </a:r>
            <a:r>
              <a:rPr lang="en-US" sz="1629" spc="-30" dirty="0" err="1">
                <a:solidFill>
                  <a:srgbClr val="000000"/>
                </a:solidFill>
                <a:latin typeface="Calibri (MS)"/>
                <a:ea typeface="Calibri (MS)"/>
                <a:cs typeface="Calibri (MS)"/>
                <a:sym typeface="Calibri (MS)"/>
              </a:rPr>
              <a:t>Thematik</a:t>
            </a:r>
            <a:r>
              <a:rPr lang="en-US" sz="1629" spc="-30" dirty="0">
                <a:solidFill>
                  <a:srgbClr val="000000"/>
                </a:solidFill>
                <a:latin typeface="Calibri (MS)"/>
                <a:ea typeface="Calibri (MS)"/>
                <a:cs typeface="Calibri (MS)"/>
                <a:sym typeface="Calibri (MS)"/>
              </a:rPr>
              <a:t> des </a:t>
            </a:r>
            <a:r>
              <a:rPr lang="en-US" sz="1629" spc="-30" dirty="0" err="1">
                <a:solidFill>
                  <a:srgbClr val="000000"/>
                </a:solidFill>
                <a:latin typeface="Calibri (MS)"/>
                <a:ea typeface="Calibri (MS)"/>
                <a:cs typeface="Calibri (MS)"/>
                <a:sym typeface="Calibri (MS)"/>
              </a:rPr>
              <a:t>sexuellen</a:t>
            </a:r>
            <a:r>
              <a:rPr lang="en-US" sz="1629" spc="-30" dirty="0">
                <a:solidFill>
                  <a:srgbClr val="000000"/>
                </a:solidFill>
                <a:latin typeface="Calibri (MS)"/>
                <a:ea typeface="Calibri (MS)"/>
                <a:cs typeface="Calibri (MS)"/>
                <a:sym typeface="Calibri (MS)"/>
              </a:rPr>
              <a:t> </a:t>
            </a:r>
            <a:r>
              <a:rPr lang="en-US" sz="1629" spc="-30" dirty="0" err="1">
                <a:solidFill>
                  <a:srgbClr val="000000"/>
                </a:solidFill>
                <a:latin typeface="Calibri (MS)"/>
                <a:ea typeface="Calibri (MS)"/>
                <a:cs typeface="Calibri (MS)"/>
                <a:sym typeface="Calibri (MS)"/>
              </a:rPr>
              <a:t>Missbrauchs</a:t>
            </a:r>
            <a:r>
              <a:rPr lang="en-US" sz="1629" spc="-30" dirty="0">
                <a:solidFill>
                  <a:srgbClr val="000000"/>
                </a:solidFill>
                <a:latin typeface="Calibri (MS)"/>
                <a:ea typeface="Calibri (MS)"/>
                <a:cs typeface="Calibri (MS)"/>
                <a:sym typeface="Calibri (MS)"/>
              </a:rPr>
              <a:t> </a:t>
            </a:r>
          </a:p>
          <a:p>
            <a:pPr algn="just">
              <a:lnSpc>
                <a:spcPts val="2281"/>
              </a:lnSpc>
              <a:spcBef>
                <a:spcPct val="0"/>
              </a:spcBef>
            </a:pPr>
            <a:r>
              <a:rPr lang="en-US" sz="1629" spc="-32" dirty="0">
                <a:solidFill>
                  <a:srgbClr val="000000"/>
                </a:solidFill>
                <a:latin typeface="Calibri (MS)"/>
                <a:ea typeface="Calibri (MS)"/>
                <a:cs typeface="Calibri (MS)"/>
                <a:sym typeface="Calibri (MS)"/>
              </a:rPr>
              <a:t>an </a:t>
            </a:r>
            <a:r>
              <a:rPr lang="en-US" sz="1629" spc="-32" dirty="0" err="1">
                <a:solidFill>
                  <a:srgbClr val="000000"/>
                </a:solidFill>
                <a:latin typeface="Calibri (MS)"/>
                <a:ea typeface="Calibri (MS)"/>
                <a:cs typeface="Calibri (MS)"/>
                <a:sym typeface="Calibri (MS)"/>
              </a:rPr>
              <a:t>Kindern</a:t>
            </a:r>
            <a:r>
              <a:rPr lang="en-US" sz="1629" spc="-32" dirty="0">
                <a:solidFill>
                  <a:srgbClr val="000000"/>
                </a:solidFill>
                <a:latin typeface="Calibri (MS)"/>
                <a:ea typeface="Calibri (MS)"/>
                <a:cs typeface="Calibri (MS)"/>
                <a:sym typeface="Calibri (MS)"/>
              </a:rPr>
              <a:t> und </a:t>
            </a:r>
            <a:r>
              <a:rPr lang="en-US" sz="1629" spc="-32" dirty="0" err="1">
                <a:solidFill>
                  <a:srgbClr val="000000"/>
                </a:solidFill>
                <a:latin typeface="Calibri (MS)"/>
                <a:ea typeface="Calibri (MS)"/>
                <a:cs typeface="Calibri (MS)"/>
                <a:sym typeface="Calibri (MS)"/>
              </a:rPr>
              <a:t>Jugendlichen</a:t>
            </a:r>
            <a:r>
              <a:rPr lang="en-US" sz="1629" spc="-32" dirty="0">
                <a:solidFill>
                  <a:srgbClr val="000000"/>
                </a:solidFill>
                <a:latin typeface="Calibri (MS)"/>
                <a:ea typeface="Calibri (MS)"/>
                <a:cs typeface="Calibri (MS)"/>
                <a:sym typeface="Calibri (MS)"/>
              </a:rPr>
              <a:t>[2]</a:t>
            </a:r>
          </a:p>
          <a:p>
            <a:pPr algn="ctr">
              <a:lnSpc>
                <a:spcPts val="2281"/>
              </a:lnSpc>
              <a:spcBef>
                <a:spcPct val="0"/>
              </a:spcBef>
            </a:pPr>
            <a:endParaRPr lang="en-US" sz="1629" spc="-32" dirty="0">
              <a:solidFill>
                <a:srgbClr val="000000"/>
              </a:solidFill>
              <a:latin typeface="Calibri (MS)"/>
              <a:ea typeface="Calibri (MS)"/>
              <a:cs typeface="Calibri (MS)"/>
              <a:sym typeface="Calibri (MS)"/>
            </a:endParaRPr>
          </a:p>
          <a:p>
            <a:pPr algn="ctr">
              <a:lnSpc>
                <a:spcPts val="2281"/>
              </a:lnSpc>
              <a:spcBef>
                <a:spcPct val="0"/>
              </a:spcBef>
            </a:pPr>
            <a:endParaRPr lang="en-US" sz="1629" spc="-32" dirty="0">
              <a:solidFill>
                <a:srgbClr val="000000"/>
              </a:solidFill>
              <a:latin typeface="Calibri (MS)"/>
              <a:ea typeface="Calibri (MS)"/>
              <a:cs typeface="Calibri (MS)"/>
              <a:sym typeface="Calibri (MS)"/>
            </a:endParaRPr>
          </a:p>
          <a:p>
            <a:pPr algn="ctr">
              <a:lnSpc>
                <a:spcPts val="2281"/>
              </a:lnSpc>
              <a:spcBef>
                <a:spcPct val="0"/>
              </a:spcBef>
            </a:pPr>
            <a:endParaRPr lang="en-US" sz="1629" spc="-32" dirty="0">
              <a:solidFill>
                <a:srgbClr val="000000"/>
              </a:solidFill>
              <a:latin typeface="Calibri (MS)"/>
              <a:ea typeface="Calibri (MS)"/>
              <a:cs typeface="Calibri (MS)"/>
              <a:sym typeface="Calibri (MS)"/>
            </a:endParaRPr>
          </a:p>
          <a:p>
            <a:pPr algn="l">
              <a:lnSpc>
                <a:spcPts val="1722"/>
              </a:lnSpc>
              <a:spcBef>
                <a:spcPct val="0"/>
              </a:spcBef>
            </a:pPr>
            <a:endParaRPr lang="en-US" sz="1629" spc="-32" dirty="0">
              <a:solidFill>
                <a:srgbClr val="000000"/>
              </a:solidFill>
              <a:latin typeface="Calibri (MS)"/>
              <a:ea typeface="Calibri (MS)"/>
              <a:cs typeface="Calibri (MS)"/>
              <a:sym typeface="Calibri (MS)"/>
            </a:endParaRPr>
          </a:p>
          <a:p>
            <a:pPr algn="l">
              <a:lnSpc>
                <a:spcPts val="1722"/>
              </a:lnSpc>
              <a:spcBef>
                <a:spcPct val="0"/>
              </a:spcBef>
            </a:pPr>
            <a:endParaRPr lang="en-US" sz="1629" spc="-32" dirty="0">
              <a:solidFill>
                <a:srgbClr val="000000"/>
              </a:solidFill>
              <a:latin typeface="Calibri (MS)"/>
              <a:ea typeface="Calibri (MS)"/>
              <a:cs typeface="Calibri (MS)"/>
              <a:sym typeface="Calibri (MS)"/>
            </a:endParaRPr>
          </a:p>
          <a:p>
            <a:pPr algn="l">
              <a:lnSpc>
                <a:spcPts val="1722"/>
              </a:lnSpc>
              <a:spcBef>
                <a:spcPct val="0"/>
              </a:spcBef>
            </a:pPr>
            <a:r>
              <a:rPr lang="en-US" sz="1230" spc="-23" dirty="0">
                <a:solidFill>
                  <a:srgbClr val="000000"/>
                </a:solidFill>
                <a:latin typeface="Calibri (MS)"/>
                <a:ea typeface="Calibri (MS)"/>
                <a:cs typeface="Calibri (MS)"/>
                <a:sym typeface="Calibri (MS)"/>
              </a:rPr>
              <a:t>[1] </a:t>
            </a:r>
            <a:r>
              <a:rPr lang="en-US" sz="1230" spc="-23" dirty="0" err="1">
                <a:solidFill>
                  <a:srgbClr val="000000"/>
                </a:solidFill>
                <a:latin typeface="Calibri (MS)"/>
                <a:ea typeface="Calibri (MS)"/>
                <a:cs typeface="Calibri (MS)"/>
                <a:sym typeface="Calibri (MS)"/>
              </a:rPr>
              <a:t>Bundeskriminalamt</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Hrsg</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Bundeslagebild</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Sexualdelikte</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zum</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Nachteil</a:t>
            </a:r>
            <a:r>
              <a:rPr lang="en-US" sz="1230" spc="-23" dirty="0">
                <a:solidFill>
                  <a:srgbClr val="000000"/>
                </a:solidFill>
                <a:latin typeface="Calibri (MS)"/>
                <a:ea typeface="Calibri (MS)"/>
                <a:cs typeface="Calibri (MS)"/>
                <a:sym typeface="Calibri (MS)"/>
              </a:rPr>
              <a:t> von </a:t>
            </a:r>
            <a:r>
              <a:rPr lang="en-US" sz="1230" spc="-23" dirty="0" err="1">
                <a:solidFill>
                  <a:srgbClr val="000000"/>
                </a:solidFill>
                <a:latin typeface="Calibri (MS)"/>
                <a:ea typeface="Calibri (MS)"/>
                <a:cs typeface="Calibri (MS)"/>
                <a:sym typeface="Calibri (MS)"/>
              </a:rPr>
              <a:t>Kindern</a:t>
            </a:r>
            <a:r>
              <a:rPr lang="en-US" sz="1230" spc="-23" dirty="0">
                <a:solidFill>
                  <a:srgbClr val="000000"/>
                </a:solidFill>
                <a:latin typeface="Calibri (MS)"/>
                <a:ea typeface="Calibri (MS)"/>
                <a:cs typeface="Calibri (MS)"/>
                <a:sym typeface="Calibri (MS)"/>
              </a:rPr>
              <a:t> und </a:t>
            </a:r>
            <a:r>
              <a:rPr lang="en-US" sz="1230" spc="-23" dirty="0" err="1">
                <a:solidFill>
                  <a:srgbClr val="000000"/>
                </a:solidFill>
                <a:latin typeface="Calibri (MS)"/>
                <a:ea typeface="Calibri (MS)"/>
                <a:cs typeface="Calibri (MS)"/>
                <a:sym typeface="Calibri (MS)"/>
              </a:rPr>
              <a:t>Jugendlichen</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Verfügbar</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unter</a:t>
            </a:r>
            <a:r>
              <a:rPr lang="en-US" sz="1230" spc="-23" dirty="0">
                <a:solidFill>
                  <a:srgbClr val="000000"/>
                </a:solidFill>
                <a:latin typeface="Calibri (MS)"/>
                <a:ea typeface="Calibri (MS)"/>
                <a:cs typeface="Calibri (MS)"/>
                <a:sym typeface="Calibri (MS)"/>
              </a:rPr>
              <a:t>: https://www.bka.de/SharedDocs/Downloads/DE/Publikationen/JahresberichteUndLagebilder/SexualdeliktezNvKindernuJugendlichen/BLBSexualdeliktezNvKindernuJugendlichen2023.html?nn=222052, </a:t>
            </a:r>
            <a:r>
              <a:rPr lang="en-US" sz="1230" spc="-23" dirty="0" err="1">
                <a:solidFill>
                  <a:srgbClr val="000000"/>
                </a:solidFill>
                <a:latin typeface="Calibri (MS)"/>
                <a:ea typeface="Calibri (MS)"/>
                <a:cs typeface="Calibri (MS)"/>
                <a:sym typeface="Calibri (MS)"/>
              </a:rPr>
              <a:t>letzter</a:t>
            </a:r>
            <a:r>
              <a:rPr lang="en-US" sz="1230" spc="-23" dirty="0">
                <a:solidFill>
                  <a:srgbClr val="000000"/>
                </a:solidFill>
                <a:latin typeface="Calibri (MS)"/>
                <a:ea typeface="Calibri (MS)"/>
                <a:cs typeface="Calibri (MS)"/>
                <a:sym typeface="Calibri (MS)"/>
              </a:rPr>
              <a:t> </a:t>
            </a:r>
            <a:r>
              <a:rPr lang="en-US" sz="1230" spc="-23" dirty="0" err="1">
                <a:solidFill>
                  <a:srgbClr val="000000"/>
                </a:solidFill>
                <a:latin typeface="Calibri (MS)"/>
                <a:ea typeface="Calibri (MS)"/>
                <a:cs typeface="Calibri (MS)"/>
                <a:sym typeface="Calibri (MS)"/>
              </a:rPr>
              <a:t>Zugriff</a:t>
            </a:r>
            <a:r>
              <a:rPr lang="en-US" sz="1230" spc="-23" dirty="0">
                <a:solidFill>
                  <a:srgbClr val="000000"/>
                </a:solidFill>
                <a:latin typeface="Calibri (MS)"/>
                <a:ea typeface="Calibri (MS)"/>
                <a:cs typeface="Calibri (MS)"/>
                <a:sym typeface="Calibri (MS)"/>
              </a:rPr>
              <a:t>: 13.03.2025.</a:t>
            </a:r>
          </a:p>
          <a:p>
            <a:pPr algn="l">
              <a:lnSpc>
                <a:spcPts val="462"/>
              </a:lnSpc>
              <a:spcBef>
                <a:spcPct val="0"/>
              </a:spcBef>
            </a:pPr>
            <a:endParaRPr lang="en-US" sz="1230" spc="-23" dirty="0">
              <a:solidFill>
                <a:srgbClr val="000000"/>
              </a:solidFill>
              <a:latin typeface="Calibri (MS)"/>
              <a:ea typeface="Calibri (MS)"/>
              <a:cs typeface="Calibri (MS)"/>
              <a:sym typeface="Calibri (MS)"/>
            </a:endParaRPr>
          </a:p>
          <a:p>
            <a:pPr algn="l">
              <a:lnSpc>
                <a:spcPts val="1722"/>
              </a:lnSpc>
              <a:spcBef>
                <a:spcPct val="0"/>
              </a:spcBef>
            </a:pPr>
            <a:r>
              <a:rPr lang="en-US" sz="1230" spc="-24" dirty="0">
                <a:solidFill>
                  <a:srgbClr val="000000"/>
                </a:solidFill>
                <a:latin typeface="Calibri (MS)"/>
                <a:ea typeface="Calibri (MS)"/>
                <a:cs typeface="Calibri (MS)"/>
                <a:sym typeface="Calibri (MS)"/>
              </a:rPr>
              <a:t>[2] </a:t>
            </a:r>
            <a:r>
              <a:rPr lang="en-US" sz="1230" spc="-24" dirty="0" err="1">
                <a:solidFill>
                  <a:srgbClr val="000000"/>
                </a:solidFill>
                <a:latin typeface="Calibri (MS)"/>
                <a:ea typeface="Calibri (MS)"/>
                <a:cs typeface="Calibri (MS)"/>
                <a:sym typeface="Calibri (MS)"/>
              </a:rPr>
              <a:t>Bundesministerium</a:t>
            </a:r>
            <a:r>
              <a:rPr lang="en-US" sz="1230" spc="-24" dirty="0">
                <a:solidFill>
                  <a:srgbClr val="000000"/>
                </a:solidFill>
                <a:latin typeface="Calibri (MS)"/>
                <a:ea typeface="Calibri (MS)"/>
                <a:cs typeface="Calibri (MS)"/>
                <a:sym typeface="Calibri (MS)"/>
              </a:rPr>
              <a:t> für </a:t>
            </a:r>
            <a:r>
              <a:rPr lang="en-US" sz="1230" spc="-24" dirty="0" err="1">
                <a:solidFill>
                  <a:srgbClr val="000000"/>
                </a:solidFill>
                <a:latin typeface="Calibri (MS)"/>
                <a:ea typeface="Calibri (MS)"/>
                <a:cs typeface="Calibri (MS)"/>
                <a:sym typeface="Calibri (MS)"/>
              </a:rPr>
              <a:t>Familie</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Senioren</a:t>
            </a:r>
            <a:r>
              <a:rPr lang="en-US" sz="1230" spc="-24" dirty="0">
                <a:solidFill>
                  <a:srgbClr val="000000"/>
                </a:solidFill>
                <a:latin typeface="Calibri (MS)"/>
                <a:ea typeface="Calibri (MS)"/>
                <a:cs typeface="Calibri (MS)"/>
                <a:sym typeface="Calibri (MS)"/>
              </a:rPr>
              <a:t>, Frauen und </a:t>
            </a:r>
            <a:r>
              <a:rPr lang="en-US" sz="1230" spc="-24" dirty="0" err="1">
                <a:solidFill>
                  <a:srgbClr val="000000"/>
                </a:solidFill>
                <a:latin typeface="Calibri (MS)"/>
                <a:ea typeface="Calibri (MS)"/>
                <a:cs typeface="Calibri (MS)"/>
                <a:sym typeface="Calibri (MS)"/>
              </a:rPr>
              <a:t>Jugend</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Hrsg</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Mutig</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fragen</a:t>
            </a:r>
            <a:r>
              <a:rPr lang="en-US" sz="1230" spc="-24" dirty="0">
                <a:solidFill>
                  <a:srgbClr val="000000"/>
                </a:solidFill>
                <a:latin typeface="Calibri (MS)"/>
                <a:ea typeface="Calibri (MS)"/>
                <a:cs typeface="Calibri (MS)"/>
                <a:sym typeface="Calibri (MS)"/>
              </a:rPr>
              <a:t> – </a:t>
            </a:r>
            <a:r>
              <a:rPr lang="en-US" sz="1230" spc="-24" dirty="0" err="1">
                <a:solidFill>
                  <a:srgbClr val="000000"/>
                </a:solidFill>
                <a:latin typeface="Calibri (MS)"/>
                <a:ea typeface="Calibri (MS)"/>
                <a:cs typeface="Calibri (MS)"/>
                <a:sym typeface="Calibri (MS)"/>
              </a:rPr>
              <a:t>besonnen</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handeln</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Informationen</a:t>
            </a:r>
            <a:r>
              <a:rPr lang="en-US" sz="1230" spc="-24" dirty="0">
                <a:solidFill>
                  <a:srgbClr val="000000"/>
                </a:solidFill>
                <a:latin typeface="Calibri (MS)"/>
                <a:ea typeface="Calibri (MS)"/>
                <a:cs typeface="Calibri (MS)"/>
                <a:sym typeface="Calibri (MS)"/>
              </a:rPr>
              <a:t> für </a:t>
            </a:r>
            <a:r>
              <a:rPr lang="en-US" sz="1230" spc="-24" dirty="0" err="1">
                <a:solidFill>
                  <a:srgbClr val="000000"/>
                </a:solidFill>
                <a:latin typeface="Calibri (MS)"/>
                <a:ea typeface="Calibri (MS)"/>
                <a:cs typeface="Calibri (MS)"/>
                <a:sym typeface="Calibri (MS)"/>
              </a:rPr>
              <a:t>Mütter</a:t>
            </a:r>
            <a:r>
              <a:rPr lang="en-US" sz="1230" spc="-24" dirty="0">
                <a:solidFill>
                  <a:srgbClr val="000000"/>
                </a:solidFill>
                <a:latin typeface="Calibri (MS)"/>
                <a:ea typeface="Calibri (MS)"/>
                <a:cs typeface="Calibri (MS)"/>
                <a:sym typeface="Calibri (MS)"/>
              </a:rPr>
              <a:t> und </a:t>
            </a:r>
            <a:r>
              <a:rPr lang="en-US" sz="1230" spc="-24" dirty="0" err="1">
                <a:solidFill>
                  <a:srgbClr val="000000"/>
                </a:solidFill>
                <a:latin typeface="Calibri (MS)"/>
                <a:ea typeface="Calibri (MS)"/>
                <a:cs typeface="Calibri (MS)"/>
                <a:sym typeface="Calibri (MS)"/>
              </a:rPr>
              <a:t>Väter</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zur</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Thematik</a:t>
            </a:r>
            <a:r>
              <a:rPr lang="en-US" sz="1230" spc="-24" dirty="0">
                <a:solidFill>
                  <a:srgbClr val="000000"/>
                </a:solidFill>
                <a:latin typeface="Calibri (MS)"/>
                <a:ea typeface="Calibri (MS)"/>
                <a:cs typeface="Calibri (MS)"/>
                <a:sym typeface="Calibri (MS)"/>
              </a:rPr>
              <a:t> des </a:t>
            </a:r>
            <a:r>
              <a:rPr lang="en-US" sz="1230" spc="-24" dirty="0" err="1">
                <a:solidFill>
                  <a:srgbClr val="000000"/>
                </a:solidFill>
                <a:latin typeface="Calibri (MS)"/>
                <a:ea typeface="Calibri (MS)"/>
                <a:cs typeface="Calibri (MS)"/>
                <a:sym typeface="Calibri (MS)"/>
              </a:rPr>
              <a:t>sexuellen</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Missbrauchs</a:t>
            </a:r>
            <a:r>
              <a:rPr lang="en-US" sz="1230" spc="-24" dirty="0">
                <a:solidFill>
                  <a:srgbClr val="000000"/>
                </a:solidFill>
                <a:latin typeface="Calibri (MS)"/>
                <a:ea typeface="Calibri (MS)"/>
                <a:cs typeface="Calibri (MS)"/>
                <a:sym typeface="Calibri (MS)"/>
              </a:rPr>
              <a:t> an </a:t>
            </a:r>
            <a:r>
              <a:rPr lang="en-US" sz="1230" spc="-24" dirty="0" err="1">
                <a:solidFill>
                  <a:srgbClr val="000000"/>
                </a:solidFill>
                <a:latin typeface="Calibri (MS)"/>
                <a:ea typeface="Calibri (MS)"/>
                <a:cs typeface="Calibri (MS)"/>
                <a:sym typeface="Calibri (MS)"/>
              </a:rPr>
              <a:t>Kindern</a:t>
            </a:r>
            <a:r>
              <a:rPr lang="en-US" sz="1230" spc="-24" dirty="0">
                <a:solidFill>
                  <a:srgbClr val="000000"/>
                </a:solidFill>
                <a:latin typeface="Calibri (MS)"/>
                <a:ea typeface="Calibri (MS)"/>
                <a:cs typeface="Calibri (MS)"/>
                <a:sym typeface="Calibri (MS)"/>
              </a:rPr>
              <a:t> und </a:t>
            </a:r>
            <a:r>
              <a:rPr lang="en-US" sz="1230" spc="-24" dirty="0" err="1">
                <a:solidFill>
                  <a:srgbClr val="000000"/>
                </a:solidFill>
                <a:latin typeface="Calibri (MS)"/>
                <a:ea typeface="Calibri (MS)"/>
                <a:cs typeface="Calibri (MS)"/>
                <a:sym typeface="Calibri (MS)"/>
              </a:rPr>
              <a:t>Jugendlichen</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Verfügbar</a:t>
            </a:r>
            <a:r>
              <a:rPr lang="en-US" sz="1230" spc="-24" dirty="0">
                <a:solidFill>
                  <a:srgbClr val="000000"/>
                </a:solidFill>
                <a:latin typeface="Calibri (MS)"/>
                <a:ea typeface="Calibri (MS)"/>
                <a:cs typeface="Calibri (MS)"/>
                <a:sym typeface="Calibri (MS)"/>
              </a:rPr>
              <a:t> </a:t>
            </a:r>
            <a:r>
              <a:rPr lang="en-US" sz="1230" spc="-24" dirty="0" err="1">
                <a:solidFill>
                  <a:srgbClr val="000000"/>
                </a:solidFill>
                <a:latin typeface="Calibri (MS)"/>
                <a:ea typeface="Calibri (MS)"/>
                <a:cs typeface="Calibri (MS)"/>
                <a:sym typeface="Calibri (MS)"/>
              </a:rPr>
              <a:t>unter</a:t>
            </a:r>
            <a:r>
              <a:rPr lang="en-US" sz="1230" spc="-24" dirty="0">
                <a:solidFill>
                  <a:srgbClr val="000000"/>
                </a:solidFill>
                <a:latin typeface="Calibri (MS)"/>
                <a:ea typeface="Calibri (MS)"/>
                <a:cs typeface="Calibri (MS)"/>
                <a:sym typeface="Calibri (MS)"/>
              </a:rPr>
              <a:t>: https://www.bmfsfj.de/bmfsfj/service/publikationen/mutig-fragen-besonnen-handeln-95882, Letzter </a:t>
            </a:r>
            <a:r>
              <a:rPr lang="en-US" sz="1230" spc="-24" dirty="0" err="1">
                <a:solidFill>
                  <a:srgbClr val="000000"/>
                </a:solidFill>
                <a:latin typeface="Calibri (MS)"/>
                <a:ea typeface="Calibri (MS)"/>
                <a:cs typeface="Calibri (MS)"/>
                <a:sym typeface="Calibri (MS)"/>
              </a:rPr>
              <a:t>Zugriff</a:t>
            </a:r>
            <a:r>
              <a:rPr lang="en-US" sz="1230" spc="-24" dirty="0">
                <a:solidFill>
                  <a:srgbClr val="000000"/>
                </a:solidFill>
                <a:latin typeface="Calibri (MS)"/>
                <a:ea typeface="Calibri (MS)"/>
                <a:cs typeface="Calibri (MS)"/>
                <a:sym typeface="Calibri (MS)"/>
              </a:rPr>
              <a:t>: 13.03.2025.</a:t>
            </a:r>
          </a:p>
        </p:txBody>
      </p:sp>
      <p:sp>
        <p:nvSpPr>
          <p:cNvPr id="14" name="Freeform 14"/>
          <p:cNvSpPr/>
          <p:nvPr/>
        </p:nvSpPr>
        <p:spPr>
          <a:xfrm>
            <a:off x="7710172" y="2049724"/>
            <a:ext cx="1120530" cy="1129424"/>
          </a:xfrm>
          <a:custGeom>
            <a:avLst/>
            <a:gdLst/>
            <a:ahLst/>
            <a:cxnLst/>
            <a:rect l="l" t="t" r="r" b="b"/>
            <a:pathLst>
              <a:path w="1120530" h="1129424">
                <a:moveTo>
                  <a:pt x="0" y="0"/>
                </a:moveTo>
                <a:lnTo>
                  <a:pt x="1120530" y="0"/>
                </a:lnTo>
                <a:lnTo>
                  <a:pt x="1120530" y="1129424"/>
                </a:lnTo>
                <a:lnTo>
                  <a:pt x="0" y="1129424"/>
                </a:lnTo>
                <a:lnTo>
                  <a:pt x="0" y="0"/>
                </a:lnTo>
                <a:close/>
              </a:path>
            </a:pathLst>
          </a:custGeom>
          <a:blipFill>
            <a:blip r:embed="rId5"/>
            <a:stretch>
              <a:fillRect/>
            </a:stretch>
          </a:blipFill>
        </p:spPr>
        <p:txBody>
          <a:bodyPr/>
          <a:lstStyle/>
          <a:p>
            <a:endParaRPr lang="de-DE"/>
          </a:p>
        </p:txBody>
      </p:sp>
      <p:sp>
        <p:nvSpPr>
          <p:cNvPr id="15" name="Freeform 15"/>
          <p:cNvSpPr/>
          <p:nvPr/>
        </p:nvSpPr>
        <p:spPr>
          <a:xfrm>
            <a:off x="7710172" y="3467521"/>
            <a:ext cx="1120530" cy="1120530"/>
          </a:xfrm>
          <a:custGeom>
            <a:avLst/>
            <a:gdLst/>
            <a:ahLst/>
            <a:cxnLst/>
            <a:rect l="l" t="t" r="r" b="b"/>
            <a:pathLst>
              <a:path w="1120530" h="1120530">
                <a:moveTo>
                  <a:pt x="0" y="0"/>
                </a:moveTo>
                <a:lnTo>
                  <a:pt x="1120530" y="0"/>
                </a:lnTo>
                <a:lnTo>
                  <a:pt x="1120530" y="1120530"/>
                </a:lnTo>
                <a:lnTo>
                  <a:pt x="0" y="1120530"/>
                </a:lnTo>
                <a:lnTo>
                  <a:pt x="0" y="0"/>
                </a:lnTo>
                <a:close/>
              </a:path>
            </a:pathLst>
          </a:custGeom>
          <a:blipFill>
            <a:blip r:embed="rId6"/>
            <a:stretch>
              <a:fillRect/>
            </a:stretch>
          </a:blipFill>
        </p:spPr>
        <p:txBody>
          <a:bodyPr/>
          <a:lstStyle/>
          <a:p>
            <a:endParaRPr lang="de-DE"/>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61307" y="593709"/>
            <a:ext cx="8630986" cy="1567171"/>
            <a:chOff x="0" y="0"/>
            <a:chExt cx="11507981" cy="2089561"/>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61307" y="2250973"/>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Ein Schutzkonzept für alle Bereiche der Feuerwehr</a:t>
              </a:r>
            </a:p>
          </p:txBody>
        </p:sp>
      </p:grpSp>
      <p:grpSp>
        <p:nvGrpSpPr>
          <p:cNvPr id="10" name="Group 10"/>
          <p:cNvGrpSpPr/>
          <p:nvPr/>
        </p:nvGrpSpPr>
        <p:grpSpPr>
          <a:xfrm>
            <a:off x="561307" y="2654393"/>
            <a:ext cx="8630986" cy="2761505"/>
            <a:chOff x="0" y="0"/>
            <a:chExt cx="11507981" cy="3682007"/>
          </a:xfrm>
        </p:grpSpPr>
        <p:sp>
          <p:nvSpPr>
            <p:cNvPr id="11" name="Freeform 11"/>
            <p:cNvSpPr/>
            <p:nvPr/>
          </p:nvSpPr>
          <p:spPr>
            <a:xfrm>
              <a:off x="0" y="0"/>
              <a:ext cx="11507981" cy="3682007"/>
            </a:xfrm>
            <a:custGeom>
              <a:avLst/>
              <a:gdLst/>
              <a:ahLst/>
              <a:cxnLst/>
              <a:rect l="l" t="t" r="r" b="b"/>
              <a:pathLst>
                <a:path w="11507981" h="3682007">
                  <a:moveTo>
                    <a:pt x="0" y="0"/>
                  </a:moveTo>
                  <a:lnTo>
                    <a:pt x="11507981" y="0"/>
                  </a:lnTo>
                  <a:lnTo>
                    <a:pt x="11507981" y="3682007"/>
                  </a:lnTo>
                  <a:lnTo>
                    <a:pt x="0" y="3682007"/>
                  </a:lnTo>
                  <a:close/>
                </a:path>
              </a:pathLst>
            </a:custGeom>
            <a:solidFill>
              <a:srgbClr val="000000">
                <a:alpha val="0"/>
              </a:srgbClr>
            </a:solidFill>
          </p:spPr>
          <p:txBody>
            <a:bodyPr/>
            <a:lstStyle/>
            <a:p>
              <a:endParaRPr lang="de-DE"/>
            </a:p>
          </p:txBody>
        </p:sp>
        <p:sp>
          <p:nvSpPr>
            <p:cNvPr id="12" name="TextBox 12"/>
            <p:cNvSpPr txBox="1"/>
            <p:nvPr/>
          </p:nvSpPr>
          <p:spPr>
            <a:xfrm>
              <a:off x="0" y="-76200"/>
              <a:ext cx="11507981" cy="3758207"/>
            </a:xfrm>
            <a:prstGeom prst="rect">
              <a:avLst/>
            </a:prstGeom>
          </p:spPr>
          <p:txBody>
            <a:bodyPr lIns="0" tIns="0" rIns="0" bIns="0" rtlCol="0" anchor="t"/>
            <a:lstStyle/>
            <a:p>
              <a:pPr algn="l">
                <a:lnSpc>
                  <a:spcPts val="2451"/>
                </a:lnSpc>
              </a:pPr>
              <a:endParaRPr dirty="0"/>
            </a:p>
            <a:p>
              <a:pPr algn="l">
                <a:lnSpc>
                  <a:spcPts val="2451"/>
                </a:lnSpc>
              </a:pPr>
              <a:r>
                <a:rPr lang="en-US" sz="1634" dirty="0">
                  <a:solidFill>
                    <a:srgbClr val="000000"/>
                  </a:solidFill>
                  <a:latin typeface="Calibri (MS)"/>
                  <a:ea typeface="Calibri (MS)"/>
                  <a:cs typeface="Calibri (MS)"/>
                  <a:sym typeface="Calibri (MS)"/>
                </a:rPr>
                <a:t>Ein </a:t>
              </a:r>
              <a:r>
                <a:rPr lang="en-US" sz="1634" dirty="0" err="1">
                  <a:solidFill>
                    <a:srgbClr val="000000"/>
                  </a:solidFill>
                  <a:latin typeface="Calibri (MS)"/>
                  <a:ea typeface="Calibri (MS)"/>
                  <a:cs typeface="Calibri (MS)"/>
                  <a:sym typeface="Calibri (MS)"/>
                </a:rPr>
                <a:t>wirksames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in den </a:t>
              </a:r>
              <a:r>
                <a:rPr lang="en-US" sz="1634" dirty="0" err="1">
                  <a:solidFill>
                    <a:srgbClr val="000000"/>
                  </a:solidFill>
                  <a:latin typeface="Calibri (MS)"/>
                  <a:ea typeface="Calibri (MS)"/>
                  <a:cs typeface="Calibri (MS)"/>
                  <a:sym typeface="Calibri (MS)"/>
                </a:rPr>
                <a:t>Feuerwehren</a:t>
              </a:r>
              <a:r>
                <a:rPr lang="en-US" sz="1634" dirty="0">
                  <a:solidFill>
                    <a:srgbClr val="000000"/>
                  </a:solidFill>
                  <a:latin typeface="Calibri (MS)"/>
                  <a:ea typeface="Calibri (MS)"/>
                  <a:cs typeface="Calibri (MS)"/>
                  <a:sym typeface="Calibri (MS)"/>
                </a:rPr>
                <a:t> NRWs </a:t>
              </a:r>
              <a:r>
                <a:rPr lang="en-US" sz="1634" dirty="0" err="1">
                  <a:solidFill>
                    <a:srgbClr val="000000"/>
                  </a:solidFill>
                  <a:latin typeface="Calibri (MS)"/>
                  <a:ea typeface="Calibri (MS)"/>
                  <a:cs typeface="Calibri (MS)"/>
                  <a:sym typeface="Calibri (MS)"/>
                </a:rPr>
                <a:t>sollte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nicht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nur</a:t>
              </a:r>
              <a:r>
                <a:rPr lang="en-US" sz="1634" dirty="0">
                  <a:solidFill>
                    <a:srgbClr val="000000"/>
                  </a:solidFill>
                  <a:latin typeface="Calibri (MS)"/>
                  <a:ea typeface="Calibri (MS)"/>
                  <a:cs typeface="Calibri (MS)"/>
                  <a:sym typeface="Calibri (MS)"/>
                </a:rPr>
                <a:t> die Kinder- und </a:t>
              </a:r>
              <a:r>
                <a:rPr lang="en-US" sz="1634" dirty="0" err="1">
                  <a:solidFill>
                    <a:srgbClr val="000000"/>
                  </a:solidFill>
                  <a:latin typeface="Calibri (MS)"/>
                  <a:ea typeface="Calibri (MS)"/>
                  <a:cs typeface="Calibri (MS)"/>
                  <a:sym typeface="Calibri (MS)"/>
                </a:rPr>
                <a:t>Jugendfeuerwehr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umfassen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sondern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weitere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Bereiche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direktem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Kontakt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Kindern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Dazu </a:t>
              </a:r>
              <a:r>
                <a:rPr lang="en-US" sz="1634" dirty="0" err="1">
                  <a:solidFill>
                    <a:srgbClr val="000000"/>
                  </a:solidFill>
                  <a:latin typeface="Calibri (MS)"/>
                  <a:ea typeface="Calibri (MS)"/>
                  <a:cs typeface="Calibri (MS)"/>
                  <a:sym typeface="Calibri (MS)"/>
                </a:rPr>
                <a:t>gehören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insbesondere</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Brandschutzerziehung</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Brandschutzaufklärung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sowie</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Feuerwehrmusik</a:t>
              </a:r>
              <a:r>
                <a:rPr lang="en-US" sz="1634" dirty="0">
                  <a:solidFill>
                    <a:srgbClr val="000000"/>
                  </a:solidFill>
                  <a:latin typeface="Calibri (MS)"/>
                  <a:ea typeface="Calibri (MS)"/>
                  <a:cs typeface="Calibri (MS)"/>
                  <a:sym typeface="Calibri (MS)"/>
                </a:rPr>
                <a:t>. In </a:t>
              </a:r>
              <a:r>
                <a:rPr lang="en-US" sz="1634" dirty="0" err="1">
                  <a:solidFill>
                    <a:srgbClr val="000000"/>
                  </a:solidFill>
                  <a:latin typeface="Calibri (MS)"/>
                  <a:ea typeface="Calibri (MS)"/>
                  <a:cs typeface="Calibri (MS)"/>
                  <a:sym typeface="Calibri (MS)"/>
                </a:rPr>
                <a:t>diesen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Bereichen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sind</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ebenfalls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präventive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Maßnahmen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klare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Verhaltensrichtlinien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notwendig</a:t>
              </a:r>
              <a:r>
                <a:rPr lang="en-US" sz="1634" dirty="0">
                  <a:solidFill>
                    <a:srgbClr val="000000"/>
                  </a:solidFill>
                  <a:latin typeface="Calibri (MS)"/>
                  <a:ea typeface="Calibri (MS)"/>
                  <a:cs typeface="Calibri (MS)"/>
                  <a:sym typeface="Calibri (MS)"/>
                </a:rPr>
                <a:t>, um den Schutz von </a:t>
              </a:r>
              <a:r>
                <a:rPr lang="en-US" sz="1634" dirty="0" err="1">
                  <a:solidFill>
                    <a:srgbClr val="000000"/>
                  </a:solidFill>
                  <a:latin typeface="Calibri (MS)"/>
                  <a:ea typeface="Calibri (MS)"/>
                  <a:cs typeface="Calibri (MS)"/>
                  <a:sym typeface="Calibri (MS)"/>
                </a:rPr>
                <a:t>Kindern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gewährleisten</a:t>
              </a:r>
              <a:r>
                <a:rPr lang="en-US" sz="1634" dirty="0">
                  <a:solidFill>
                    <a:srgbClr val="000000"/>
                  </a:solidFill>
                  <a:latin typeface="Calibri (MS)"/>
                  <a:ea typeface="Calibri (MS)"/>
                  <a:cs typeface="Calibri (MS)"/>
                  <a:sym typeface="Calibri (MS)"/>
                </a:rPr>
                <a:t>. Ein </a:t>
              </a:r>
              <a:r>
                <a:rPr lang="en-US" sz="1634" dirty="0" err="1">
                  <a:solidFill>
                    <a:srgbClr val="000000"/>
                  </a:solidFill>
                  <a:latin typeface="Calibri (MS)"/>
                  <a:ea typeface="Calibri (MS)"/>
                  <a:cs typeface="Calibri (MS)"/>
                  <a:sym typeface="Calibri (MS)"/>
                </a:rPr>
                <a:t>ganzheitliches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stärkt</a:t>
              </a:r>
              <a:r>
                <a:rPr lang="en-US" sz="1634" dirty="0">
                  <a:solidFill>
                    <a:srgbClr val="000000"/>
                  </a:solidFill>
                  <a:latin typeface="Calibri (MS)"/>
                  <a:ea typeface="Calibri (MS)"/>
                  <a:cs typeface="Calibri (MS)"/>
                  <a:sym typeface="Calibri (MS)"/>
                </a:rPr>
                <a:t> das </a:t>
              </a:r>
              <a:r>
                <a:rPr lang="en-US" sz="1634" dirty="0" err="1">
                  <a:solidFill>
                    <a:srgbClr val="000000"/>
                  </a:solidFill>
                  <a:latin typeface="Calibri (MS)"/>
                  <a:ea typeface="Calibri (MS)"/>
                  <a:cs typeface="Calibri (MS)"/>
                  <a:sym typeface="Calibri (MS)"/>
                </a:rPr>
                <a:t>Vertrauen</a:t>
              </a:r>
              <a:r>
                <a:rPr lang="en-US" sz="1634" dirty="0">
                  <a:solidFill>
                    <a:srgbClr val="000000"/>
                  </a:solidFill>
                  <a:latin typeface="Calibri (MS)"/>
                  <a:ea typeface="Calibri (MS)"/>
                  <a:cs typeface="Calibri (MS)"/>
                  <a:sym typeface="Calibri (MS)"/>
                </a:rPr>
                <a:t> in die </a:t>
              </a:r>
              <a:r>
                <a:rPr lang="en-US" sz="1634" dirty="0" err="1">
                  <a:solidFill>
                    <a:srgbClr val="000000"/>
                  </a:solidFill>
                  <a:latin typeface="Calibri (MS)"/>
                  <a:ea typeface="Calibri (MS)"/>
                  <a:cs typeface="Calibri (MS)"/>
                  <a:sym typeface="Calibri (MS)"/>
                </a:rPr>
                <a:t>Feuerwehr</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stellt</a:t>
              </a:r>
              <a:r>
                <a:rPr lang="en-US" sz="1634" dirty="0">
                  <a:solidFill>
                    <a:srgbClr val="000000"/>
                  </a:solidFill>
                  <a:latin typeface="Calibri (MS)"/>
                  <a:ea typeface="Calibri (MS)"/>
                  <a:cs typeface="Calibri (MS)"/>
                  <a:sym typeface="Calibri (MS)"/>
                </a:rPr>
                <a:t> den Schutz </a:t>
              </a:r>
              <a:r>
                <a:rPr lang="en-US" sz="1634" dirty="0" err="1">
                  <a:solidFill>
                    <a:srgbClr val="000000"/>
                  </a:solidFill>
                  <a:latin typeface="Calibri (MS)"/>
                  <a:ea typeface="Calibri (MS)"/>
                  <a:cs typeface="Calibri (MS)"/>
                  <a:sym typeface="Calibri (MS)"/>
                </a:rPr>
                <a:t>aller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Beteiligten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sicher</a:t>
              </a:r>
              <a:r>
                <a:rPr lang="en-US" sz="1634" dirty="0">
                  <a:solidFill>
                    <a:srgbClr val="000000"/>
                  </a:solidFill>
                  <a:latin typeface="Calibri (MS)"/>
                  <a:ea typeface="Calibri (MS)"/>
                  <a:cs typeface="Calibri (MS)"/>
                  <a:sym typeface="Calibri (MS)"/>
                </a:rPr>
                <a:t>.</a:t>
              </a:r>
            </a:p>
            <a:p>
              <a:pPr algn="l">
                <a:lnSpc>
                  <a:spcPts val="2451"/>
                </a:lnSpc>
              </a:pPr>
              <a:endParaRPr lang="en-US" sz="1634" dirty="0">
                <a:solidFill>
                  <a:srgbClr val="000000"/>
                </a:solidFill>
                <a:latin typeface="Calibri (MS)"/>
                <a:ea typeface="Calibri (MS)"/>
                <a:cs typeface="Calibri (MS)"/>
                <a:sym typeface="Calibri (MS)"/>
              </a:endParaRPr>
            </a:p>
          </p:txBody>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52970" y="482554"/>
            <a:ext cx="8630986" cy="1889702"/>
            <a:chOff x="0" y="0"/>
            <a:chExt cx="11507981" cy="2519602"/>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525292"/>
              <a:ext cx="11507981" cy="1994310"/>
            </a:xfrm>
            <a:prstGeom prst="rect">
              <a:avLst/>
            </a:prstGeom>
          </p:spPr>
          <p:txBody>
            <a:bodyPr lIns="0" tIns="0" rIns="0" bIns="0" rtlCol="0" anchor="t"/>
            <a:lstStyle/>
            <a:p>
              <a:pPr algn="l">
                <a:lnSpc>
                  <a:spcPts val="4321"/>
                </a:lnSpc>
              </a:pPr>
              <a:r>
                <a:rPr lang="en-US" sz="4501" spc="-89" dirty="0" err="1">
                  <a:solidFill>
                    <a:srgbClr val="DA1115"/>
                  </a:solidFill>
                  <a:latin typeface="Fira Sans"/>
                  <a:ea typeface="Fira Sans"/>
                  <a:cs typeface="Fira Sans"/>
                  <a:sym typeface="Fira Sans"/>
                </a:rPr>
                <a:t>Konzept</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Gemeinsam</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gegen</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sexualisierte</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Gewalt</a:t>
              </a:r>
              <a:r>
                <a:rPr lang="en-US" sz="4501" spc="-89" dirty="0">
                  <a:solidFill>
                    <a:srgbClr val="DA1115"/>
                  </a:solidFill>
                  <a:latin typeface="Fira Sans"/>
                  <a:ea typeface="Fira Sans"/>
                  <a:cs typeface="Fira Sans"/>
                  <a:sym typeface="Fira Sans"/>
                </a:rPr>
                <a:t>”</a:t>
              </a:r>
            </a:p>
          </p:txBody>
        </p:sp>
      </p:grpSp>
      <p:grpSp>
        <p:nvGrpSpPr>
          <p:cNvPr id="7" name="Group 7"/>
          <p:cNvGrpSpPr/>
          <p:nvPr/>
        </p:nvGrpSpPr>
        <p:grpSpPr>
          <a:xfrm>
            <a:off x="404195" y="2480852"/>
            <a:ext cx="8630986" cy="1013020"/>
            <a:chOff x="0" y="0"/>
            <a:chExt cx="11507981" cy="1350694"/>
          </a:xfrm>
        </p:grpSpPr>
        <p:sp>
          <p:nvSpPr>
            <p:cNvPr id="8" name="Freeform 8"/>
            <p:cNvSpPr/>
            <p:nvPr/>
          </p:nvSpPr>
          <p:spPr>
            <a:xfrm>
              <a:off x="0" y="0"/>
              <a:ext cx="11507981" cy="1350694"/>
            </a:xfrm>
            <a:custGeom>
              <a:avLst/>
              <a:gdLst/>
              <a:ahLst/>
              <a:cxnLst/>
              <a:rect l="l" t="t" r="r" b="b"/>
              <a:pathLst>
                <a:path w="11507981" h="1350694">
                  <a:moveTo>
                    <a:pt x="0" y="0"/>
                  </a:moveTo>
                  <a:lnTo>
                    <a:pt x="11507981" y="0"/>
                  </a:lnTo>
                  <a:lnTo>
                    <a:pt x="11507981" y="1350694"/>
                  </a:lnTo>
                  <a:lnTo>
                    <a:pt x="0" y="13506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1388794"/>
            </a:xfrm>
            <a:prstGeom prst="rect">
              <a:avLst/>
            </a:prstGeom>
          </p:spPr>
          <p:txBody>
            <a:bodyPr lIns="0" tIns="0" rIns="0" bIns="0" rtlCol="0" anchor="t"/>
            <a:lstStyle/>
            <a:p>
              <a:pPr marL="431894" lvl="1" indent="-215947" algn="l">
                <a:lnSpc>
                  <a:spcPts val="2400"/>
                </a:lnSpc>
                <a:buFont typeface="Arial"/>
                <a:buChar char="•"/>
              </a:pPr>
              <a:r>
                <a:rPr lang="en-US" sz="2000">
                  <a:solidFill>
                    <a:srgbClr val="DA1115"/>
                  </a:solidFill>
                  <a:latin typeface="Calibri (MS)"/>
                  <a:ea typeface="Calibri (MS)"/>
                  <a:cs typeface="Calibri (MS)"/>
                  <a:sym typeface="Calibri (MS)"/>
                </a:rPr>
                <a:t>Teil 1: Leitfaden zur Erstellung eines individualisierten Schutzkonzeptes</a:t>
              </a:r>
            </a:p>
            <a:p>
              <a:pPr marL="431894" lvl="1" indent="-215947" algn="l">
                <a:lnSpc>
                  <a:spcPts val="2400"/>
                </a:lnSpc>
                <a:buFont typeface="Arial"/>
                <a:buChar char="•"/>
              </a:pPr>
              <a:r>
                <a:rPr lang="en-US" sz="2000">
                  <a:solidFill>
                    <a:srgbClr val="DA1115"/>
                  </a:solidFill>
                  <a:latin typeface="Calibri (MS)"/>
                  <a:ea typeface="Calibri (MS)"/>
                  <a:cs typeface="Calibri (MS)"/>
                  <a:sym typeface="Calibri (MS)"/>
                </a:rPr>
                <a:t>Teil 2: Exemplarisches Schutzkonzept</a:t>
              </a:r>
            </a:p>
            <a:p>
              <a:pPr marL="431894" lvl="1" indent="-215947" algn="l">
                <a:lnSpc>
                  <a:spcPts val="2400"/>
                </a:lnSpc>
                <a:buFont typeface="Arial"/>
                <a:buChar char="•"/>
              </a:pPr>
              <a:r>
                <a:rPr lang="en-US" sz="2000">
                  <a:solidFill>
                    <a:srgbClr val="DA1115"/>
                  </a:solidFill>
                  <a:latin typeface="Calibri (MS)"/>
                  <a:ea typeface="Calibri (MS)"/>
                  <a:cs typeface="Calibri (MS)"/>
                  <a:sym typeface="Calibri (MS)"/>
                </a:rPr>
                <a:t>Teil 3: Didaktisches Konzept</a:t>
              </a:r>
            </a:p>
          </p:txBody>
        </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52970" y="482554"/>
            <a:ext cx="8630986" cy="1567171"/>
            <a:chOff x="0" y="0"/>
            <a:chExt cx="11507981" cy="2089561"/>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52970" y="2049724"/>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Teil 1: Leitfaden zur Erstellung eines individualisierten Schutzkonzeptes</a:t>
              </a:r>
            </a:p>
          </p:txBody>
        </p:sp>
      </p:grpSp>
      <p:grpSp>
        <p:nvGrpSpPr>
          <p:cNvPr id="10" name="Group 10"/>
          <p:cNvGrpSpPr/>
          <p:nvPr/>
        </p:nvGrpSpPr>
        <p:grpSpPr>
          <a:xfrm>
            <a:off x="552970" y="2636207"/>
            <a:ext cx="8630986" cy="1847105"/>
            <a:chOff x="0" y="0"/>
            <a:chExt cx="11507981" cy="2462807"/>
          </a:xfrm>
        </p:grpSpPr>
        <p:sp>
          <p:nvSpPr>
            <p:cNvPr id="11" name="Freeform 11"/>
            <p:cNvSpPr/>
            <p:nvPr/>
          </p:nvSpPr>
          <p:spPr>
            <a:xfrm>
              <a:off x="0" y="0"/>
              <a:ext cx="11507981" cy="2462807"/>
            </a:xfrm>
            <a:custGeom>
              <a:avLst/>
              <a:gdLst/>
              <a:ahLst/>
              <a:cxnLst/>
              <a:rect l="l" t="t" r="r" b="b"/>
              <a:pathLst>
                <a:path w="11507981" h="2462807">
                  <a:moveTo>
                    <a:pt x="0" y="0"/>
                  </a:moveTo>
                  <a:lnTo>
                    <a:pt x="11507981" y="0"/>
                  </a:lnTo>
                  <a:lnTo>
                    <a:pt x="11507981" y="2462807"/>
                  </a:lnTo>
                  <a:lnTo>
                    <a:pt x="0" y="2462807"/>
                  </a:lnTo>
                  <a:close/>
                </a:path>
              </a:pathLst>
            </a:custGeom>
            <a:solidFill>
              <a:srgbClr val="000000">
                <a:alpha val="0"/>
              </a:srgbClr>
            </a:solidFill>
          </p:spPr>
          <p:txBody>
            <a:bodyPr/>
            <a:lstStyle/>
            <a:p>
              <a:endParaRPr lang="de-DE"/>
            </a:p>
          </p:txBody>
        </p:sp>
        <p:sp>
          <p:nvSpPr>
            <p:cNvPr id="12" name="TextBox 12"/>
            <p:cNvSpPr txBox="1"/>
            <p:nvPr/>
          </p:nvSpPr>
          <p:spPr>
            <a:xfrm>
              <a:off x="0" y="-76200"/>
              <a:ext cx="11507981" cy="2539007"/>
            </a:xfrm>
            <a:prstGeom prst="rect">
              <a:avLst/>
            </a:prstGeom>
          </p:spPr>
          <p:txBody>
            <a:bodyPr lIns="0" tIns="0" rIns="0" bIns="0" rtlCol="0" anchor="t"/>
            <a:lstStyle/>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Vorstellung</a:t>
              </a:r>
              <a:r>
                <a:rPr lang="en-US" sz="1634" dirty="0">
                  <a:solidFill>
                    <a:srgbClr val="000000"/>
                  </a:solidFill>
                  <a:latin typeface="Calibri (MS)"/>
                  <a:ea typeface="Calibri (MS)"/>
                  <a:cs typeface="Calibri (MS)"/>
                  <a:sym typeface="Calibri (MS)"/>
                </a:rPr>
                <a:t> des </a:t>
              </a:r>
              <a:r>
                <a:rPr lang="en-US" sz="1634" dirty="0" err="1">
                  <a:solidFill>
                    <a:srgbClr val="000000"/>
                  </a:solidFill>
                  <a:latin typeface="Calibri (MS)"/>
                  <a:ea typeface="Calibri (MS)"/>
                  <a:cs typeface="Calibri (MS)"/>
                  <a:sym typeface="Calibri (MS)"/>
                </a:rPr>
                <a:t>Konzepts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Gemeinsam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Einführung</a:t>
              </a:r>
              <a:r>
                <a:rPr lang="en-US" sz="1634" dirty="0">
                  <a:solidFill>
                    <a:srgbClr val="000000"/>
                  </a:solidFill>
                  <a:latin typeface="Calibri (MS)"/>
                  <a:ea typeface="Calibri (MS)"/>
                  <a:cs typeface="Calibri (MS)"/>
                  <a:sym typeface="Calibri (MS)"/>
                </a:rPr>
                <a:t> in das Thema </a:t>
              </a:r>
              <a:r>
                <a:rPr lang="en-US" sz="1634" dirty="0" err="1">
                  <a:solidFill>
                    <a:srgbClr val="000000"/>
                  </a:solidFill>
                  <a:latin typeface="Calibri (MS)"/>
                  <a:ea typeface="Calibri (MS)"/>
                  <a:cs typeface="Calibri (MS)"/>
                  <a:sym typeface="Calibri (MS)"/>
                </a:rPr>
                <a:t>Schutzkonzept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Rechtliche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Grundlagen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zum</a:t>
              </a:r>
              <a:r>
                <a:rPr lang="en-US" sz="1634" dirty="0">
                  <a:solidFill>
                    <a:srgbClr val="000000"/>
                  </a:solidFill>
                  <a:latin typeface="Calibri (MS)"/>
                  <a:ea typeface="Calibri (MS)"/>
                  <a:cs typeface="Calibri (MS)"/>
                  <a:sym typeface="Calibri (MS)"/>
                </a:rPr>
                <a:t> Schutz </a:t>
              </a:r>
              <a:r>
                <a:rPr lang="en-US" sz="1634" dirty="0" err="1">
                  <a:solidFill>
                    <a:srgbClr val="000000"/>
                  </a:solidFill>
                  <a:latin typeface="Calibri (MS)"/>
                  <a:ea typeface="Calibri (MS)"/>
                  <a:cs typeface="Calibri (MS)"/>
                  <a:sym typeface="Calibri (MS)"/>
                </a:rPr>
                <a:t>vor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sexualisierter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Inhaltliche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Grundlagen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Begriffe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Kontext</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sexualisierter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Weitere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Bereiche</a:t>
              </a:r>
              <a:r>
                <a:rPr lang="en-US" sz="1634" dirty="0">
                  <a:solidFill>
                    <a:srgbClr val="000000"/>
                  </a:solidFill>
                  <a:latin typeface="Calibri (MS)"/>
                  <a:ea typeface="Calibri (MS)"/>
                  <a:cs typeface="Calibri (MS)"/>
                  <a:sym typeface="Calibri (MS)"/>
                </a:rPr>
                <a:t> der </a:t>
              </a:r>
              <a:r>
                <a:rPr lang="en-US" sz="1634" dirty="0" err="1">
                  <a:solidFill>
                    <a:srgbClr val="000000"/>
                  </a:solidFill>
                  <a:latin typeface="Calibri (MS)"/>
                  <a:ea typeface="Calibri (MS)"/>
                  <a:cs typeface="Calibri (MS)"/>
                  <a:sym typeface="Calibri (MS)"/>
                </a:rPr>
                <a:t>Feuerwehr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Kindern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außerhalb</a:t>
              </a:r>
              <a:r>
                <a:rPr lang="en-US" sz="1634" dirty="0">
                  <a:solidFill>
                    <a:srgbClr val="000000"/>
                  </a:solidFill>
                  <a:latin typeface="Calibri (MS)"/>
                  <a:ea typeface="Calibri (MS)"/>
                  <a:cs typeface="Calibri (MS)"/>
                  <a:sym typeface="Calibri (MS)"/>
                </a:rPr>
                <a:t> der KF und JF)</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Erstellung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Schutzkonzepts</a:t>
              </a:r>
              <a:endParaRPr lang="en-US" sz="1634" dirty="0">
                <a:solidFill>
                  <a:srgbClr val="000000"/>
                </a:solidFill>
                <a:latin typeface="Calibri (MS)"/>
                <a:ea typeface="Calibri (MS)"/>
                <a:cs typeface="Calibri (MS)"/>
                <a:sym typeface="Calibri (MS)"/>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52970" y="482554"/>
            <a:ext cx="8630986" cy="1567171"/>
            <a:chOff x="0" y="0"/>
            <a:chExt cx="11507981" cy="2089561"/>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52970" y="2049724"/>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Teil 1: Leitfaden zur Erstellung eines individualisierten Schutzkonzeptes</a:t>
              </a:r>
            </a:p>
          </p:txBody>
        </p:sp>
      </p:grpSp>
      <p:grpSp>
        <p:nvGrpSpPr>
          <p:cNvPr id="10" name="Group 10"/>
          <p:cNvGrpSpPr/>
          <p:nvPr/>
        </p:nvGrpSpPr>
        <p:grpSpPr>
          <a:xfrm>
            <a:off x="552970" y="2636207"/>
            <a:ext cx="8630986" cy="2761505"/>
            <a:chOff x="0" y="0"/>
            <a:chExt cx="11507981" cy="3682007"/>
          </a:xfrm>
        </p:grpSpPr>
        <p:sp>
          <p:nvSpPr>
            <p:cNvPr id="11" name="Freeform 11"/>
            <p:cNvSpPr/>
            <p:nvPr/>
          </p:nvSpPr>
          <p:spPr>
            <a:xfrm>
              <a:off x="0" y="0"/>
              <a:ext cx="11507981" cy="3682007"/>
            </a:xfrm>
            <a:custGeom>
              <a:avLst/>
              <a:gdLst/>
              <a:ahLst/>
              <a:cxnLst/>
              <a:rect l="l" t="t" r="r" b="b"/>
              <a:pathLst>
                <a:path w="11507981" h="3682007">
                  <a:moveTo>
                    <a:pt x="0" y="0"/>
                  </a:moveTo>
                  <a:lnTo>
                    <a:pt x="11507981" y="0"/>
                  </a:lnTo>
                  <a:lnTo>
                    <a:pt x="11507981" y="3682007"/>
                  </a:lnTo>
                  <a:lnTo>
                    <a:pt x="0" y="3682007"/>
                  </a:lnTo>
                  <a:close/>
                </a:path>
              </a:pathLst>
            </a:custGeom>
            <a:solidFill>
              <a:srgbClr val="000000">
                <a:alpha val="0"/>
              </a:srgbClr>
            </a:solidFill>
          </p:spPr>
          <p:txBody>
            <a:bodyPr/>
            <a:lstStyle/>
            <a:p>
              <a:endParaRPr lang="de-DE"/>
            </a:p>
          </p:txBody>
        </p:sp>
        <p:sp>
          <p:nvSpPr>
            <p:cNvPr id="12" name="TextBox 12"/>
            <p:cNvSpPr txBox="1"/>
            <p:nvPr/>
          </p:nvSpPr>
          <p:spPr>
            <a:xfrm>
              <a:off x="0" y="-76200"/>
              <a:ext cx="11507981" cy="3758207"/>
            </a:xfrm>
            <a:prstGeom prst="rect">
              <a:avLst/>
            </a:prstGeom>
          </p:spPr>
          <p:txBody>
            <a:bodyPr lIns="0" tIns="0" rIns="0" bIns="0" rtlCol="0" anchor="t"/>
            <a:lstStyle/>
            <a:p>
              <a:pPr algn="l">
                <a:lnSpc>
                  <a:spcPts val="2451"/>
                </a:lnSpc>
              </a:pPr>
              <a:r>
                <a:rPr lang="en-US" sz="1634" b="1">
                  <a:solidFill>
                    <a:srgbClr val="000000"/>
                  </a:solidFill>
                  <a:latin typeface="Calibri (MS) Bold"/>
                  <a:ea typeface="Calibri (MS) Bold"/>
                  <a:cs typeface="Calibri (MS) Bold"/>
                  <a:sym typeface="Calibri (MS) Bold"/>
                </a:rPr>
                <a:t>Erstellung eines Schutzkonzepts</a:t>
              </a:r>
            </a:p>
            <a:p>
              <a:pPr algn="l">
                <a:lnSpc>
                  <a:spcPts val="2451"/>
                </a:lnSpc>
              </a:pPr>
              <a:endParaRPr lang="en-US" sz="1634" b="1">
                <a:solidFill>
                  <a:srgbClr val="000000"/>
                </a:solidFill>
                <a:latin typeface="Calibri (MS) Bold"/>
                <a:ea typeface="Calibri (MS) Bold"/>
                <a:cs typeface="Calibri (MS) Bold"/>
                <a:sym typeface="Calibri (MS) Bold"/>
              </a:endParaRP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Vorgehen bei der Erstellung eines institutionellen Schutzkonzepts </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Prävention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Intervention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Aufarbeitung </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Prozess (Vorbereitung und exemplarischer Zeitplan)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Risiko- und Potenzialanalyse </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Bausteine mit Fragenkatalog</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77889"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sp>
        <p:nvSpPr>
          <p:cNvPr id="4" name="AutoShape 4"/>
          <p:cNvSpPr/>
          <p:nvPr/>
        </p:nvSpPr>
        <p:spPr>
          <a:xfrm>
            <a:off x="0" y="4081691"/>
            <a:ext cx="9753600" cy="0"/>
          </a:xfrm>
          <a:prstGeom prst="line">
            <a:avLst/>
          </a:prstGeom>
          <a:ln w="9525" cap="rnd">
            <a:solidFill>
              <a:srgbClr val="000000">
                <a:alpha val="27843"/>
              </a:srgbClr>
            </a:solidFill>
            <a:prstDash val="solid"/>
            <a:headEnd type="none" w="sm" len="sm"/>
            <a:tailEnd type="none" w="sm" len="sm"/>
          </a:ln>
        </p:spPr>
        <p:txBody>
          <a:bodyPr/>
          <a:lstStyle/>
          <a:p>
            <a:endParaRPr lang="de-DE"/>
          </a:p>
        </p:txBody>
      </p:sp>
      <p:sp>
        <p:nvSpPr>
          <p:cNvPr id="5" name="AutoShape 5"/>
          <p:cNvSpPr/>
          <p:nvPr/>
        </p:nvSpPr>
        <p:spPr>
          <a:xfrm flipV="1">
            <a:off x="2319398" y="1264879"/>
            <a:ext cx="0" cy="5442417"/>
          </a:xfrm>
          <a:prstGeom prst="line">
            <a:avLst/>
          </a:prstGeom>
          <a:ln w="9525" cap="rnd">
            <a:solidFill>
              <a:srgbClr val="000000">
                <a:alpha val="27843"/>
              </a:srgbClr>
            </a:solidFill>
            <a:prstDash val="solid"/>
            <a:headEnd type="none" w="sm" len="sm"/>
            <a:tailEnd type="none" w="sm" len="sm"/>
          </a:ln>
        </p:spPr>
        <p:txBody>
          <a:bodyPr/>
          <a:lstStyle/>
          <a:p>
            <a:endParaRPr lang="de-DE"/>
          </a:p>
        </p:txBody>
      </p:sp>
      <p:sp>
        <p:nvSpPr>
          <p:cNvPr id="6" name="AutoShape 6"/>
          <p:cNvSpPr/>
          <p:nvPr/>
        </p:nvSpPr>
        <p:spPr>
          <a:xfrm flipH="1" flipV="1">
            <a:off x="4726858" y="1264879"/>
            <a:ext cx="0" cy="5442417"/>
          </a:xfrm>
          <a:prstGeom prst="line">
            <a:avLst/>
          </a:prstGeom>
          <a:ln w="9525" cap="rnd">
            <a:solidFill>
              <a:srgbClr val="000000">
                <a:alpha val="27843"/>
              </a:srgbClr>
            </a:solidFill>
            <a:prstDash val="solid"/>
            <a:headEnd type="none" w="sm" len="sm"/>
            <a:tailEnd type="none" w="sm" len="sm"/>
          </a:ln>
        </p:spPr>
        <p:txBody>
          <a:bodyPr/>
          <a:lstStyle/>
          <a:p>
            <a:endParaRPr lang="de-DE"/>
          </a:p>
        </p:txBody>
      </p:sp>
      <p:sp>
        <p:nvSpPr>
          <p:cNvPr id="7" name="TextBox 7"/>
          <p:cNvSpPr txBox="1"/>
          <p:nvPr/>
        </p:nvSpPr>
        <p:spPr>
          <a:xfrm>
            <a:off x="133931" y="1658544"/>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1</a:t>
            </a:r>
          </a:p>
        </p:txBody>
      </p:sp>
      <p:sp>
        <p:nvSpPr>
          <p:cNvPr id="8" name="TextBox 8"/>
          <p:cNvSpPr txBox="1"/>
          <p:nvPr/>
        </p:nvSpPr>
        <p:spPr>
          <a:xfrm>
            <a:off x="163715" y="1993516"/>
            <a:ext cx="2037829" cy="188409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Rahmenbedingungen</a:t>
            </a:r>
          </a:p>
          <a:p>
            <a:pPr marL="258667" lvl="1" indent="-129334" algn="l">
              <a:lnSpc>
                <a:spcPts val="1677"/>
              </a:lnSpc>
              <a:buFont typeface="Arial"/>
              <a:buChar char="•"/>
            </a:pPr>
            <a:r>
              <a:rPr lang="en-US" sz="1198">
                <a:solidFill>
                  <a:srgbClr val="000000"/>
                </a:solidFill>
                <a:latin typeface="Inter"/>
                <a:ea typeface="Inter"/>
                <a:cs typeface="Inter"/>
                <a:sym typeface="Inter"/>
              </a:rPr>
              <a:t>Mitglieder</a:t>
            </a:r>
          </a:p>
          <a:p>
            <a:pPr marL="258667" lvl="1" indent="-129334" algn="l">
              <a:lnSpc>
                <a:spcPts val="1677"/>
              </a:lnSpc>
              <a:buFont typeface="Arial"/>
              <a:buChar char="•"/>
            </a:pPr>
            <a:r>
              <a:rPr lang="en-US" sz="1198">
                <a:solidFill>
                  <a:srgbClr val="000000"/>
                </a:solidFill>
                <a:latin typeface="Inter"/>
                <a:ea typeface="Inter"/>
                <a:cs typeface="Inter"/>
                <a:sym typeface="Inter"/>
              </a:rPr>
              <a:t>Aufsichtspflicht</a:t>
            </a:r>
          </a:p>
          <a:p>
            <a:pPr marL="258667" lvl="1" indent="-129334" algn="l">
              <a:lnSpc>
                <a:spcPts val="1677"/>
              </a:lnSpc>
              <a:buFont typeface="Arial"/>
              <a:buChar char="•"/>
            </a:pPr>
            <a:r>
              <a:rPr lang="en-US" sz="1198">
                <a:solidFill>
                  <a:srgbClr val="000000"/>
                </a:solidFill>
                <a:latin typeface="Inter"/>
                <a:ea typeface="Inter"/>
                <a:cs typeface="Inter"/>
                <a:sym typeface="Inter"/>
              </a:rPr>
              <a:t>Räumliche Gegebenheiten</a:t>
            </a:r>
          </a:p>
          <a:p>
            <a:pPr marL="258667" lvl="1" indent="-129334" algn="l">
              <a:lnSpc>
                <a:spcPts val="1677"/>
              </a:lnSpc>
              <a:buFont typeface="Arial"/>
              <a:buChar char="•"/>
            </a:pPr>
            <a:r>
              <a:rPr lang="en-US" sz="1198">
                <a:solidFill>
                  <a:srgbClr val="000000"/>
                </a:solidFill>
                <a:latin typeface="Inter"/>
                <a:ea typeface="Inter"/>
                <a:cs typeface="Inter"/>
                <a:sym typeface="Inter"/>
              </a:rPr>
              <a:t>Außerhalb des Gruppendienstes</a:t>
            </a:r>
          </a:p>
          <a:p>
            <a:pPr marL="258669" lvl="1" indent="-129334" algn="l">
              <a:lnSpc>
                <a:spcPts val="1677"/>
              </a:lnSpc>
              <a:buFont typeface="Arial"/>
              <a:buChar char="•"/>
            </a:pPr>
            <a:r>
              <a:rPr lang="en-US" sz="1198">
                <a:solidFill>
                  <a:srgbClr val="000000"/>
                </a:solidFill>
                <a:latin typeface="Inter"/>
                <a:ea typeface="Inter"/>
                <a:cs typeface="Inter"/>
                <a:sym typeface="Inter"/>
              </a:rPr>
              <a:t>Beteiligung von Erziehungsberechtigten</a:t>
            </a:r>
          </a:p>
        </p:txBody>
      </p:sp>
      <p:sp>
        <p:nvSpPr>
          <p:cNvPr id="9" name="AutoShape 9"/>
          <p:cNvSpPr/>
          <p:nvPr/>
        </p:nvSpPr>
        <p:spPr>
          <a:xfrm flipH="1" flipV="1">
            <a:off x="7156421" y="1264879"/>
            <a:ext cx="80223" cy="5442417"/>
          </a:xfrm>
          <a:prstGeom prst="line">
            <a:avLst/>
          </a:prstGeom>
          <a:ln w="9525" cap="rnd">
            <a:solidFill>
              <a:srgbClr val="000000">
                <a:alpha val="27843"/>
              </a:srgbClr>
            </a:solidFill>
            <a:prstDash val="solid"/>
            <a:headEnd type="none" w="sm" len="sm"/>
            <a:tailEnd type="none" w="sm" len="sm"/>
          </a:ln>
        </p:spPr>
        <p:txBody>
          <a:bodyPr/>
          <a:lstStyle/>
          <a:p>
            <a:endParaRPr lang="de-DE"/>
          </a:p>
        </p:txBody>
      </p:sp>
      <p:sp>
        <p:nvSpPr>
          <p:cNvPr id="10" name="TextBox 10"/>
          <p:cNvSpPr txBox="1"/>
          <p:nvPr/>
        </p:nvSpPr>
        <p:spPr>
          <a:xfrm>
            <a:off x="2505135" y="1658544"/>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2</a:t>
            </a:r>
          </a:p>
        </p:txBody>
      </p:sp>
      <p:sp>
        <p:nvSpPr>
          <p:cNvPr id="11" name="TextBox 11"/>
          <p:cNvSpPr txBox="1"/>
          <p:nvPr/>
        </p:nvSpPr>
        <p:spPr>
          <a:xfrm>
            <a:off x="2438460" y="1993516"/>
            <a:ext cx="2185323" cy="125544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Leitbild</a:t>
            </a:r>
          </a:p>
          <a:p>
            <a:pPr marL="258667" lvl="1" indent="-129334" algn="l">
              <a:lnSpc>
                <a:spcPts val="1677"/>
              </a:lnSpc>
              <a:buFont typeface="Arial"/>
              <a:buChar char="•"/>
            </a:pPr>
            <a:r>
              <a:rPr lang="en-US" sz="1198">
                <a:solidFill>
                  <a:srgbClr val="000000"/>
                </a:solidFill>
                <a:latin typeface="Inter"/>
                <a:ea typeface="Inter"/>
                <a:cs typeface="Inter"/>
                <a:sym typeface="Inter"/>
              </a:rPr>
              <a:t>Allgemeines zu Normen und Werten</a:t>
            </a:r>
          </a:p>
          <a:p>
            <a:pPr marL="258669" lvl="1" indent="-129334" algn="l">
              <a:lnSpc>
                <a:spcPts val="1677"/>
              </a:lnSpc>
              <a:buFont typeface="Arial"/>
              <a:buChar char="•"/>
            </a:pPr>
            <a:r>
              <a:rPr lang="en-US" sz="1198">
                <a:solidFill>
                  <a:srgbClr val="000000"/>
                </a:solidFill>
                <a:latin typeface="Inter"/>
                <a:ea typeface="Inter"/>
                <a:cs typeface="Inter"/>
                <a:sym typeface="Inter"/>
              </a:rPr>
              <a:t>Verankerung des Schutzes von Kindern und Jugendlichen </a:t>
            </a:r>
          </a:p>
        </p:txBody>
      </p:sp>
      <p:sp>
        <p:nvSpPr>
          <p:cNvPr id="12" name="TextBox 12"/>
          <p:cNvSpPr txBox="1"/>
          <p:nvPr/>
        </p:nvSpPr>
        <p:spPr>
          <a:xfrm>
            <a:off x="4931646" y="1658544"/>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3</a:t>
            </a:r>
          </a:p>
        </p:txBody>
      </p:sp>
      <p:sp>
        <p:nvSpPr>
          <p:cNvPr id="13" name="TextBox 13"/>
          <p:cNvSpPr txBox="1"/>
          <p:nvPr/>
        </p:nvSpPr>
        <p:spPr>
          <a:xfrm>
            <a:off x="4932854" y="1993516"/>
            <a:ext cx="2037829" cy="83634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Verhaltenskodex</a:t>
            </a:r>
          </a:p>
          <a:p>
            <a:pPr marL="258667" lvl="1" indent="-129334" algn="l">
              <a:lnSpc>
                <a:spcPts val="1677"/>
              </a:lnSpc>
              <a:buFont typeface="Arial"/>
              <a:buChar char="•"/>
            </a:pPr>
            <a:r>
              <a:rPr lang="en-US" sz="1198">
                <a:solidFill>
                  <a:srgbClr val="000000"/>
                </a:solidFill>
                <a:latin typeface="Inter"/>
                <a:ea typeface="Inter"/>
                <a:cs typeface="Inter"/>
                <a:sym typeface="Inter"/>
              </a:rPr>
              <a:t>Regeln</a:t>
            </a:r>
          </a:p>
          <a:p>
            <a:pPr marL="258669" lvl="1" indent="-129334" algn="l">
              <a:lnSpc>
                <a:spcPts val="1677"/>
              </a:lnSpc>
              <a:buFont typeface="Arial"/>
              <a:buChar char="•"/>
            </a:pPr>
            <a:r>
              <a:rPr lang="en-US" sz="1198">
                <a:solidFill>
                  <a:srgbClr val="000000"/>
                </a:solidFill>
                <a:latin typeface="Inter"/>
                <a:ea typeface="Inter"/>
                <a:cs typeface="Inter"/>
                <a:sym typeface="Inter"/>
              </a:rPr>
              <a:t>Regeln zur Prävention sexualisierter Gewalt</a:t>
            </a:r>
          </a:p>
        </p:txBody>
      </p:sp>
      <p:sp>
        <p:nvSpPr>
          <p:cNvPr id="14" name="TextBox 14"/>
          <p:cNvSpPr txBox="1"/>
          <p:nvPr/>
        </p:nvSpPr>
        <p:spPr>
          <a:xfrm>
            <a:off x="7236644" y="1658544"/>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4</a:t>
            </a:r>
          </a:p>
        </p:txBody>
      </p:sp>
      <p:sp>
        <p:nvSpPr>
          <p:cNvPr id="15" name="TextBox 15"/>
          <p:cNvSpPr txBox="1"/>
          <p:nvPr/>
        </p:nvSpPr>
        <p:spPr>
          <a:xfrm>
            <a:off x="7336656" y="1993516"/>
            <a:ext cx="2037829" cy="83634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Personalmanagement</a:t>
            </a:r>
          </a:p>
          <a:p>
            <a:pPr marL="258667" lvl="1" indent="-129334" algn="l">
              <a:lnSpc>
                <a:spcPts val="1677"/>
              </a:lnSpc>
              <a:buFont typeface="Arial"/>
              <a:buChar char="•"/>
            </a:pPr>
            <a:r>
              <a:rPr lang="en-US" sz="1198">
                <a:solidFill>
                  <a:srgbClr val="000000"/>
                </a:solidFill>
                <a:latin typeface="Inter"/>
                <a:ea typeface="Inter"/>
                <a:cs typeface="Inter"/>
                <a:sym typeface="Inter"/>
              </a:rPr>
              <a:t>Personalverantwortung</a:t>
            </a:r>
          </a:p>
          <a:p>
            <a:pPr marL="258667" lvl="1" indent="-129334" algn="l">
              <a:lnSpc>
                <a:spcPts val="1677"/>
              </a:lnSpc>
              <a:buFont typeface="Arial"/>
              <a:buChar char="•"/>
            </a:pPr>
            <a:r>
              <a:rPr lang="en-US" sz="1198">
                <a:solidFill>
                  <a:srgbClr val="000000"/>
                </a:solidFill>
                <a:latin typeface="Inter"/>
                <a:ea typeface="Inter"/>
                <a:cs typeface="Inter"/>
                <a:sym typeface="Inter"/>
              </a:rPr>
              <a:t>Fortbildungen</a:t>
            </a:r>
          </a:p>
          <a:p>
            <a:pPr marL="258669" lvl="1" indent="-129334" algn="l">
              <a:lnSpc>
                <a:spcPts val="1677"/>
              </a:lnSpc>
              <a:buFont typeface="Arial"/>
              <a:buChar char="•"/>
            </a:pPr>
            <a:r>
              <a:rPr lang="en-US" sz="1198">
                <a:solidFill>
                  <a:srgbClr val="000000"/>
                </a:solidFill>
                <a:latin typeface="Inter"/>
                <a:ea typeface="Inter"/>
                <a:cs typeface="Inter"/>
                <a:sym typeface="Inter"/>
              </a:rPr>
              <a:t>Teamsitzungen</a:t>
            </a:r>
          </a:p>
        </p:txBody>
      </p:sp>
      <p:sp>
        <p:nvSpPr>
          <p:cNvPr id="16" name="TextBox 16"/>
          <p:cNvSpPr txBox="1"/>
          <p:nvPr/>
        </p:nvSpPr>
        <p:spPr>
          <a:xfrm>
            <a:off x="7336656" y="4234210"/>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8</a:t>
            </a:r>
          </a:p>
        </p:txBody>
      </p:sp>
      <p:sp>
        <p:nvSpPr>
          <p:cNvPr id="17" name="TextBox 17"/>
          <p:cNvSpPr txBox="1"/>
          <p:nvPr/>
        </p:nvSpPr>
        <p:spPr>
          <a:xfrm>
            <a:off x="7336656" y="4566809"/>
            <a:ext cx="2288161" cy="167454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Kooperation mit Fachpersonal</a:t>
            </a:r>
          </a:p>
          <a:p>
            <a:pPr marL="258667" lvl="1" indent="-129334" algn="l">
              <a:lnSpc>
                <a:spcPts val="1677"/>
              </a:lnSpc>
              <a:buFont typeface="Arial"/>
              <a:buChar char="•"/>
            </a:pPr>
            <a:r>
              <a:rPr lang="en-US" sz="1198">
                <a:solidFill>
                  <a:srgbClr val="000000"/>
                </a:solidFill>
                <a:latin typeface="Inter"/>
                <a:ea typeface="Inter"/>
                <a:cs typeface="Inter"/>
                <a:sym typeface="Inter"/>
              </a:rPr>
              <a:t>Zusammenarbeit mit externen Organisationen</a:t>
            </a:r>
          </a:p>
          <a:p>
            <a:pPr marL="258667" lvl="1" indent="-129334" algn="l">
              <a:lnSpc>
                <a:spcPts val="1677"/>
              </a:lnSpc>
              <a:buFont typeface="Arial"/>
              <a:buChar char="•"/>
            </a:pPr>
            <a:r>
              <a:rPr lang="en-US" sz="1198">
                <a:solidFill>
                  <a:srgbClr val="000000"/>
                </a:solidFill>
                <a:latin typeface="Inter"/>
                <a:ea typeface="Inter"/>
                <a:cs typeface="Inter"/>
                <a:sym typeface="Inter"/>
              </a:rPr>
              <a:t>Schulungen und Sensibilisierungen</a:t>
            </a:r>
          </a:p>
          <a:p>
            <a:pPr marL="258667" lvl="1" indent="-129334" algn="l">
              <a:lnSpc>
                <a:spcPts val="1677"/>
              </a:lnSpc>
              <a:buFont typeface="Arial"/>
              <a:buChar char="•"/>
            </a:pPr>
            <a:r>
              <a:rPr lang="en-US" sz="1198">
                <a:solidFill>
                  <a:srgbClr val="000000"/>
                </a:solidFill>
                <a:latin typeface="Inter"/>
                <a:ea typeface="Inter"/>
                <a:cs typeface="Inter"/>
                <a:sym typeface="Inter"/>
              </a:rPr>
              <a:t>Polizei und andere Behörden</a:t>
            </a:r>
          </a:p>
          <a:p>
            <a:pPr marL="258669" lvl="1" indent="-129334" algn="l">
              <a:lnSpc>
                <a:spcPts val="1677"/>
              </a:lnSpc>
              <a:buFont typeface="Arial"/>
              <a:buChar char="•"/>
            </a:pPr>
            <a:r>
              <a:rPr lang="en-US" sz="1198">
                <a:solidFill>
                  <a:srgbClr val="000000"/>
                </a:solidFill>
                <a:latin typeface="Inter"/>
                <a:ea typeface="Inter"/>
                <a:cs typeface="Inter"/>
                <a:sym typeface="Inter"/>
              </a:rPr>
              <a:t>PSU/PSNV</a:t>
            </a:r>
          </a:p>
        </p:txBody>
      </p:sp>
      <p:sp>
        <p:nvSpPr>
          <p:cNvPr id="18" name="TextBox 18"/>
          <p:cNvSpPr txBox="1"/>
          <p:nvPr/>
        </p:nvSpPr>
        <p:spPr>
          <a:xfrm>
            <a:off x="4932490" y="4234210"/>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7</a:t>
            </a:r>
          </a:p>
        </p:txBody>
      </p:sp>
      <p:sp>
        <p:nvSpPr>
          <p:cNvPr id="19" name="TextBox 19"/>
          <p:cNvSpPr txBox="1"/>
          <p:nvPr/>
        </p:nvSpPr>
        <p:spPr>
          <a:xfrm>
            <a:off x="4932490" y="4566809"/>
            <a:ext cx="2037829" cy="1045894"/>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Krisenintervention</a:t>
            </a:r>
          </a:p>
          <a:p>
            <a:pPr marL="258667" lvl="1" indent="-129334" algn="l">
              <a:lnSpc>
                <a:spcPts val="1677"/>
              </a:lnSpc>
              <a:buFont typeface="Arial"/>
              <a:buChar char="•"/>
            </a:pPr>
            <a:r>
              <a:rPr lang="en-US" sz="1198">
                <a:solidFill>
                  <a:srgbClr val="000000"/>
                </a:solidFill>
                <a:latin typeface="Inter"/>
                <a:ea typeface="Inter"/>
                <a:cs typeface="Inter"/>
                <a:sym typeface="Inter"/>
              </a:rPr>
              <a:t>Krisenmanagement</a:t>
            </a:r>
          </a:p>
          <a:p>
            <a:pPr marL="258667" lvl="1" indent="-129334" algn="l">
              <a:lnSpc>
                <a:spcPts val="1677"/>
              </a:lnSpc>
              <a:buFont typeface="Arial"/>
              <a:buChar char="•"/>
            </a:pPr>
            <a:r>
              <a:rPr lang="en-US" sz="1198">
                <a:solidFill>
                  <a:srgbClr val="000000"/>
                </a:solidFill>
                <a:latin typeface="Inter"/>
                <a:ea typeface="Inter"/>
                <a:cs typeface="Inter"/>
                <a:sym typeface="Inter"/>
              </a:rPr>
              <a:t>Krisendokumente</a:t>
            </a:r>
          </a:p>
          <a:p>
            <a:pPr marL="258667" lvl="1" indent="-129334" algn="l">
              <a:lnSpc>
                <a:spcPts val="1677"/>
              </a:lnSpc>
              <a:buFont typeface="Arial"/>
              <a:buChar char="•"/>
            </a:pPr>
            <a:r>
              <a:rPr lang="en-US" sz="1198">
                <a:solidFill>
                  <a:srgbClr val="000000"/>
                </a:solidFill>
                <a:latin typeface="Inter"/>
                <a:ea typeface="Inter"/>
                <a:cs typeface="Inter"/>
                <a:sym typeface="Inter"/>
              </a:rPr>
              <a:t>Krisenkommunikation</a:t>
            </a:r>
          </a:p>
          <a:p>
            <a:pPr marL="258667" lvl="1" indent="-129334" algn="l">
              <a:lnSpc>
                <a:spcPts val="1677"/>
              </a:lnSpc>
              <a:buFont typeface="Arial"/>
              <a:buChar char="•"/>
            </a:pPr>
            <a:r>
              <a:rPr lang="en-US" sz="1198">
                <a:solidFill>
                  <a:srgbClr val="000000"/>
                </a:solidFill>
                <a:latin typeface="Inter"/>
                <a:ea typeface="Inter"/>
                <a:cs typeface="Inter"/>
                <a:sym typeface="Inter"/>
              </a:rPr>
              <a:t>Pläne der Nachsorge</a:t>
            </a:r>
          </a:p>
        </p:txBody>
      </p:sp>
      <p:sp>
        <p:nvSpPr>
          <p:cNvPr id="20" name="TextBox 20"/>
          <p:cNvSpPr txBox="1"/>
          <p:nvPr/>
        </p:nvSpPr>
        <p:spPr>
          <a:xfrm>
            <a:off x="2585954" y="4234210"/>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6</a:t>
            </a:r>
          </a:p>
        </p:txBody>
      </p:sp>
      <p:sp>
        <p:nvSpPr>
          <p:cNvPr id="21" name="TextBox 21"/>
          <p:cNvSpPr txBox="1"/>
          <p:nvPr/>
        </p:nvSpPr>
        <p:spPr>
          <a:xfrm>
            <a:off x="2438460" y="4566809"/>
            <a:ext cx="2185323" cy="104589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Notfallplan</a:t>
            </a:r>
          </a:p>
          <a:p>
            <a:pPr marL="258667" lvl="1" indent="-129334" algn="l">
              <a:lnSpc>
                <a:spcPts val="1677"/>
              </a:lnSpc>
              <a:buFont typeface="Arial"/>
              <a:buChar char="•"/>
            </a:pPr>
            <a:r>
              <a:rPr lang="en-US" sz="1198">
                <a:solidFill>
                  <a:srgbClr val="000000"/>
                </a:solidFill>
                <a:latin typeface="Inter"/>
                <a:ea typeface="Inter"/>
                <a:cs typeface="Inter"/>
                <a:sym typeface="Inter"/>
              </a:rPr>
              <a:t>Existenz eines Plans</a:t>
            </a:r>
          </a:p>
          <a:p>
            <a:pPr marL="258667" lvl="1" indent="-129334" algn="l">
              <a:lnSpc>
                <a:spcPts val="1677"/>
              </a:lnSpc>
              <a:buFont typeface="Arial"/>
              <a:buChar char="•"/>
            </a:pPr>
            <a:r>
              <a:rPr lang="en-US" sz="1198">
                <a:solidFill>
                  <a:srgbClr val="000000"/>
                </a:solidFill>
                <a:latin typeface="Inter"/>
                <a:ea typeface="Inter"/>
                <a:cs typeface="Inter"/>
                <a:sym typeface="Inter"/>
              </a:rPr>
              <a:t>Schritte im Falle des Falles</a:t>
            </a:r>
          </a:p>
          <a:p>
            <a:pPr marL="258667" lvl="1" indent="-129334" algn="l">
              <a:lnSpc>
                <a:spcPts val="1677"/>
              </a:lnSpc>
              <a:buFont typeface="Arial"/>
              <a:buChar char="•"/>
            </a:pPr>
            <a:r>
              <a:rPr lang="en-US" sz="1198">
                <a:solidFill>
                  <a:srgbClr val="000000"/>
                </a:solidFill>
                <a:latin typeface="Inter"/>
                <a:ea typeface="Inter"/>
                <a:cs typeface="Inter"/>
                <a:sym typeface="Inter"/>
              </a:rPr>
              <a:t>Dokumentation</a:t>
            </a:r>
          </a:p>
          <a:p>
            <a:pPr marL="258669" lvl="1" indent="-129334" algn="l">
              <a:lnSpc>
                <a:spcPts val="1677"/>
              </a:lnSpc>
              <a:buFont typeface="Arial"/>
              <a:buChar char="•"/>
            </a:pPr>
            <a:r>
              <a:rPr lang="en-US" sz="1198">
                <a:solidFill>
                  <a:srgbClr val="000000"/>
                </a:solidFill>
                <a:latin typeface="Inter"/>
                <a:ea typeface="Inter"/>
                <a:cs typeface="Inter"/>
                <a:sym typeface="Inter"/>
              </a:rPr>
              <a:t>Externe Beratung</a:t>
            </a:r>
          </a:p>
        </p:txBody>
      </p:sp>
      <p:sp>
        <p:nvSpPr>
          <p:cNvPr id="22" name="TextBox 22"/>
          <p:cNvSpPr txBox="1"/>
          <p:nvPr/>
        </p:nvSpPr>
        <p:spPr>
          <a:xfrm>
            <a:off x="163715" y="4234210"/>
            <a:ext cx="2037829" cy="282827"/>
          </a:xfrm>
          <a:prstGeom prst="rect">
            <a:avLst/>
          </a:prstGeom>
        </p:spPr>
        <p:txBody>
          <a:bodyPr lIns="0" tIns="0" rIns="0" bIns="0" rtlCol="0" anchor="t">
            <a:spAutoFit/>
          </a:bodyPr>
          <a:lstStyle/>
          <a:p>
            <a:pPr algn="ctr">
              <a:lnSpc>
                <a:spcPts val="2261"/>
              </a:lnSpc>
            </a:pPr>
            <a:r>
              <a:rPr lang="en-US" sz="1615" b="1">
                <a:solidFill>
                  <a:srgbClr val="000000"/>
                </a:solidFill>
                <a:latin typeface="Inter Bold"/>
                <a:ea typeface="Inter Bold"/>
                <a:cs typeface="Inter Bold"/>
                <a:sym typeface="Inter Bold"/>
              </a:rPr>
              <a:t>BAUSTEIN 5</a:t>
            </a:r>
          </a:p>
        </p:txBody>
      </p:sp>
      <p:sp>
        <p:nvSpPr>
          <p:cNvPr id="23" name="TextBox 23"/>
          <p:cNvSpPr txBox="1"/>
          <p:nvPr/>
        </p:nvSpPr>
        <p:spPr>
          <a:xfrm>
            <a:off x="163715" y="4566809"/>
            <a:ext cx="2037829" cy="1045893"/>
          </a:xfrm>
          <a:prstGeom prst="rect">
            <a:avLst/>
          </a:prstGeom>
        </p:spPr>
        <p:txBody>
          <a:bodyPr lIns="0" tIns="0" rIns="0" bIns="0" rtlCol="0" anchor="t">
            <a:spAutoFit/>
          </a:bodyPr>
          <a:lstStyle/>
          <a:p>
            <a:pPr algn="ctr">
              <a:lnSpc>
                <a:spcPts val="1677"/>
              </a:lnSpc>
            </a:pPr>
            <a:r>
              <a:rPr lang="en-US" sz="1198" b="1">
                <a:solidFill>
                  <a:srgbClr val="000000"/>
                </a:solidFill>
                <a:latin typeface="Inter Bold"/>
                <a:ea typeface="Inter Bold"/>
                <a:cs typeface="Inter Bold"/>
                <a:sym typeface="Inter Bold"/>
              </a:rPr>
              <a:t>Kommunikation und Beschwerdeverfahren</a:t>
            </a:r>
          </a:p>
          <a:p>
            <a:pPr marL="258667" lvl="1" indent="-129334" algn="l">
              <a:lnSpc>
                <a:spcPts val="1677"/>
              </a:lnSpc>
              <a:buFont typeface="Arial"/>
              <a:buChar char="•"/>
            </a:pPr>
            <a:r>
              <a:rPr lang="en-US" sz="1198">
                <a:solidFill>
                  <a:srgbClr val="000000"/>
                </a:solidFill>
                <a:latin typeface="Inter"/>
                <a:ea typeface="Inter"/>
                <a:cs typeface="Inter"/>
                <a:sym typeface="Inter"/>
              </a:rPr>
              <a:t>Kommunikation</a:t>
            </a:r>
          </a:p>
          <a:p>
            <a:pPr marL="258667" lvl="1" indent="-129334" algn="l">
              <a:lnSpc>
                <a:spcPts val="1677"/>
              </a:lnSpc>
              <a:buFont typeface="Arial"/>
              <a:buChar char="•"/>
            </a:pPr>
            <a:r>
              <a:rPr lang="en-US" sz="1198">
                <a:solidFill>
                  <a:srgbClr val="000000"/>
                </a:solidFill>
                <a:latin typeface="Inter"/>
                <a:ea typeface="Inter"/>
                <a:cs typeface="Inter"/>
                <a:sym typeface="Inter"/>
              </a:rPr>
              <a:t>Hierarchiestrukturen</a:t>
            </a:r>
          </a:p>
          <a:p>
            <a:pPr marL="258669" lvl="1" indent="-129334" algn="l">
              <a:lnSpc>
                <a:spcPts val="1677"/>
              </a:lnSpc>
              <a:buFont typeface="Arial"/>
              <a:buChar char="•"/>
            </a:pPr>
            <a:r>
              <a:rPr lang="en-US" sz="1198">
                <a:solidFill>
                  <a:srgbClr val="000000"/>
                </a:solidFill>
                <a:latin typeface="Inter"/>
                <a:ea typeface="Inter"/>
                <a:cs typeface="Inter"/>
                <a:sym typeface="Inter"/>
              </a:rPr>
              <a:t>Beschwerdeverfahren</a:t>
            </a:r>
          </a:p>
        </p:txBody>
      </p:sp>
      <p:grpSp>
        <p:nvGrpSpPr>
          <p:cNvPr id="24" name="Group 24"/>
          <p:cNvGrpSpPr/>
          <p:nvPr/>
        </p:nvGrpSpPr>
        <p:grpSpPr>
          <a:xfrm>
            <a:off x="411365" y="847004"/>
            <a:ext cx="8630986" cy="417875"/>
            <a:chOff x="0" y="0"/>
            <a:chExt cx="11507981" cy="557167"/>
          </a:xfrm>
        </p:grpSpPr>
        <p:sp>
          <p:nvSpPr>
            <p:cNvPr id="25" name="Freeform 25"/>
            <p:cNvSpPr/>
            <p:nvPr/>
          </p:nvSpPr>
          <p:spPr>
            <a:xfrm>
              <a:off x="0" y="0"/>
              <a:ext cx="11507981" cy="557167"/>
            </a:xfrm>
            <a:custGeom>
              <a:avLst/>
              <a:gdLst/>
              <a:ahLst/>
              <a:cxnLst/>
              <a:rect l="l" t="t" r="r" b="b"/>
              <a:pathLst>
                <a:path w="11507981" h="557167">
                  <a:moveTo>
                    <a:pt x="0" y="0"/>
                  </a:moveTo>
                  <a:lnTo>
                    <a:pt x="11507981" y="0"/>
                  </a:lnTo>
                  <a:lnTo>
                    <a:pt x="11507981" y="557167"/>
                  </a:lnTo>
                  <a:lnTo>
                    <a:pt x="0" y="557167"/>
                  </a:lnTo>
                  <a:close/>
                </a:path>
              </a:pathLst>
            </a:custGeom>
            <a:solidFill>
              <a:srgbClr val="000000">
                <a:alpha val="0"/>
              </a:srgbClr>
            </a:solidFill>
          </p:spPr>
          <p:txBody>
            <a:bodyPr/>
            <a:lstStyle/>
            <a:p>
              <a:endParaRPr lang="de-DE"/>
            </a:p>
          </p:txBody>
        </p:sp>
        <p:sp>
          <p:nvSpPr>
            <p:cNvPr id="26" name="TextBox 26"/>
            <p:cNvSpPr txBox="1"/>
            <p:nvPr/>
          </p:nvSpPr>
          <p:spPr>
            <a:xfrm>
              <a:off x="0" y="-47625"/>
              <a:ext cx="11507981" cy="604792"/>
            </a:xfrm>
            <a:prstGeom prst="rect">
              <a:avLst/>
            </a:prstGeom>
          </p:spPr>
          <p:txBody>
            <a:bodyPr lIns="0" tIns="0" rIns="0" bIns="0" rtlCol="0" anchor="t"/>
            <a:lstStyle/>
            <a:p>
              <a:pPr algn="l">
                <a:lnSpc>
                  <a:spcPts val="2520"/>
                </a:lnSpc>
              </a:pPr>
              <a:r>
                <a:rPr lang="en-US" sz="2100">
                  <a:solidFill>
                    <a:srgbClr val="DA1115"/>
                  </a:solidFill>
                  <a:latin typeface="Calibri (MS)"/>
                  <a:ea typeface="Calibri (MS)"/>
                  <a:cs typeface="Calibri (MS)"/>
                  <a:sym typeface="Calibri (MS)"/>
                </a:rPr>
                <a:t>Bausteine zur Erstellung eines individualisierten Schutzkonzeptes</a:t>
              </a: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073111" y="5059130"/>
            <a:ext cx="4682871" cy="2256070"/>
          </a:xfrm>
          <a:custGeom>
            <a:avLst/>
            <a:gdLst/>
            <a:ahLst/>
            <a:cxnLst/>
            <a:rect l="l" t="t" r="r" b="b"/>
            <a:pathLst>
              <a:path w="4682871" h="2256070">
                <a:moveTo>
                  <a:pt x="0" y="0"/>
                </a:moveTo>
                <a:lnTo>
                  <a:pt x="4682871" y="0"/>
                </a:lnTo>
                <a:lnTo>
                  <a:pt x="4682871" y="2256070"/>
                </a:lnTo>
                <a:lnTo>
                  <a:pt x="0" y="2256070"/>
                </a:lnTo>
                <a:lnTo>
                  <a:pt x="0" y="0"/>
                </a:lnTo>
                <a:close/>
              </a:path>
            </a:pathLst>
          </a:custGeom>
          <a:blipFill>
            <a:blip r:embed="rId4"/>
            <a:stretch>
              <a:fillRect l="-108333"/>
            </a:stretch>
          </a:blipFill>
        </p:spPr>
        <p:txBody>
          <a:bodyPr/>
          <a:lstStyle/>
          <a:p>
            <a:endParaRPr lang="de-DE"/>
          </a:p>
        </p:txBody>
      </p:sp>
      <p:grpSp>
        <p:nvGrpSpPr>
          <p:cNvPr id="4" name="Group 4"/>
          <p:cNvGrpSpPr/>
          <p:nvPr/>
        </p:nvGrpSpPr>
        <p:grpSpPr>
          <a:xfrm>
            <a:off x="514396" y="1573065"/>
            <a:ext cx="8724809" cy="4895105"/>
            <a:chOff x="0" y="0"/>
            <a:chExt cx="11633078" cy="6526807"/>
          </a:xfrm>
        </p:grpSpPr>
        <p:sp>
          <p:nvSpPr>
            <p:cNvPr id="5" name="Freeform 5"/>
            <p:cNvSpPr/>
            <p:nvPr/>
          </p:nvSpPr>
          <p:spPr>
            <a:xfrm>
              <a:off x="0" y="0"/>
              <a:ext cx="11633078" cy="6526807"/>
            </a:xfrm>
            <a:custGeom>
              <a:avLst/>
              <a:gdLst/>
              <a:ahLst/>
              <a:cxnLst/>
              <a:rect l="l" t="t" r="r" b="b"/>
              <a:pathLst>
                <a:path w="11633078" h="6526807">
                  <a:moveTo>
                    <a:pt x="0" y="0"/>
                  </a:moveTo>
                  <a:lnTo>
                    <a:pt x="11633078" y="0"/>
                  </a:lnTo>
                  <a:lnTo>
                    <a:pt x="11633078" y="6526807"/>
                  </a:lnTo>
                  <a:lnTo>
                    <a:pt x="0" y="6526807"/>
                  </a:lnTo>
                  <a:close/>
                </a:path>
              </a:pathLst>
            </a:custGeom>
            <a:solidFill>
              <a:srgbClr val="000000">
                <a:alpha val="0"/>
              </a:srgbClr>
            </a:solidFill>
          </p:spPr>
          <p:txBody>
            <a:bodyPr/>
            <a:lstStyle/>
            <a:p>
              <a:endParaRPr lang="de-DE"/>
            </a:p>
          </p:txBody>
        </p:sp>
        <p:sp>
          <p:nvSpPr>
            <p:cNvPr id="6" name="TextBox 6"/>
            <p:cNvSpPr txBox="1"/>
            <p:nvPr/>
          </p:nvSpPr>
          <p:spPr>
            <a:xfrm>
              <a:off x="0" y="-76200"/>
              <a:ext cx="11633078" cy="6603007"/>
            </a:xfrm>
            <a:prstGeom prst="rect">
              <a:avLst/>
            </a:prstGeom>
          </p:spPr>
          <p:txBody>
            <a:bodyPr lIns="0" tIns="0" rIns="0" bIns="0" rtlCol="0" anchor="t"/>
            <a:lstStyle/>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Einführung</a:t>
              </a:r>
              <a:r>
                <a:rPr lang="en-US" sz="1634" dirty="0">
                  <a:solidFill>
                    <a:srgbClr val="000000"/>
                  </a:solidFill>
                  <a:latin typeface="Calibri (MS)"/>
                  <a:ea typeface="Calibri (MS)"/>
                  <a:cs typeface="Calibri (MS)"/>
                  <a:sym typeface="Calibri (MS)"/>
                </a:rPr>
                <a:t> in die </a:t>
              </a:r>
              <a:r>
                <a:rPr lang="en-US" sz="1634" dirty="0" err="1">
                  <a:solidFill>
                    <a:srgbClr val="000000"/>
                  </a:solidFill>
                  <a:latin typeface="Calibri (MS)"/>
                  <a:ea typeface="Calibri (MS)"/>
                  <a:cs typeface="Calibri (MS)"/>
                  <a:sym typeface="Calibri (MS)"/>
                </a:rPr>
                <a:t>Thematik</a:t>
              </a:r>
              <a:r>
                <a:rPr lang="en-US" sz="1634" dirty="0">
                  <a:solidFill>
                    <a:srgbClr val="000000"/>
                  </a:solidFill>
                  <a:latin typeface="Calibri (MS)"/>
                  <a:ea typeface="Calibri (MS)"/>
                  <a:cs typeface="Calibri (MS)"/>
                  <a:sym typeface="Calibri (MS)"/>
                </a:rPr>
                <a:t> - </a:t>
              </a:r>
              <a:r>
                <a:rPr lang="en-US" sz="1634" dirty="0" err="1">
                  <a:solidFill>
                    <a:srgbClr val="000000"/>
                  </a:solidFill>
                  <a:latin typeface="Calibri (MS)"/>
                  <a:ea typeface="Calibri (MS)"/>
                  <a:cs typeface="Calibri (MS)"/>
                  <a:sym typeface="Calibri (MS)"/>
                </a:rPr>
                <a:t>Prävention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in der Kinder- und </a:t>
              </a:r>
              <a:r>
                <a:rPr lang="en-US" sz="1634" dirty="0" err="1">
                  <a:solidFill>
                    <a:srgbClr val="000000"/>
                  </a:solidFill>
                  <a:latin typeface="Calibri (MS)"/>
                  <a:ea typeface="Calibri (MS)"/>
                  <a:cs typeface="Calibri (MS)"/>
                  <a:sym typeface="Calibri (MS)"/>
                </a:rPr>
                <a:t>Jugendfeuerwehr</a:t>
              </a:r>
              <a:endParaRPr lang="en-US" sz="1634" dirty="0">
                <a:solidFill>
                  <a:srgbClr val="000000"/>
                </a:solidFill>
                <a:latin typeface="Calibri (MS)"/>
                <a:ea typeface="Calibri (MS)"/>
                <a:cs typeface="Calibri (MS)"/>
                <a:sym typeface="Calibri (MS)"/>
              </a:endParaRPr>
            </a:p>
            <a:p>
              <a:pPr marL="705782" lvl="2" indent="-235261" algn="l">
                <a:lnSpc>
                  <a:spcPts val="2451"/>
                </a:lnSpc>
                <a:buFont typeface="Arial"/>
                <a:buChar char="⚬"/>
              </a:pPr>
              <a:r>
                <a:rPr lang="en-US" sz="1634" dirty="0" err="1">
                  <a:solidFill>
                    <a:srgbClr val="000000"/>
                  </a:solidFill>
                  <a:latin typeface="Calibri (MS)"/>
                  <a:ea typeface="Calibri (MS)"/>
                  <a:cs typeface="Calibri (MS)"/>
                  <a:sym typeface="Calibri (MS)"/>
                </a:rPr>
                <a:t>Warum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r>
                <a:rPr lang="en-US" sz="1634" dirty="0">
                  <a:solidFill>
                    <a:srgbClr val="000000"/>
                  </a:solidFill>
                  <a:latin typeface="Calibri (MS)"/>
                  <a:ea typeface="Calibri (MS)"/>
                  <a:cs typeface="Calibri (MS)"/>
                  <a:sym typeface="Calibri (MS)"/>
                </a:rPr>
                <a:t> das Thema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in der Kinder- und </a:t>
              </a:r>
              <a:r>
                <a:rPr lang="en-US" sz="1634" dirty="0" err="1">
                  <a:solidFill>
                    <a:srgbClr val="000000"/>
                  </a:solidFill>
                  <a:latin typeface="Calibri (MS)"/>
                  <a:ea typeface="Calibri (MS)"/>
                  <a:cs typeface="Calibri (MS)"/>
                  <a:sym typeface="Calibri (MS)"/>
                </a:rPr>
                <a:t>Jugendfeuerwehr</a:t>
              </a:r>
              <a:r>
                <a:rPr lang="en-US" sz="1634" dirty="0">
                  <a:solidFill>
                    <a:srgbClr val="000000"/>
                  </a:solidFill>
                  <a:latin typeface="Calibri (MS)"/>
                  <a:ea typeface="Calibri (MS)"/>
                  <a:cs typeface="Calibri (MS)"/>
                  <a:sym typeface="Calibri (MS)"/>
                </a:rPr>
                <a:t> so </a:t>
              </a:r>
              <a:r>
                <a:rPr lang="en-US" sz="1634" dirty="0" err="1">
                  <a:solidFill>
                    <a:srgbClr val="000000"/>
                  </a:solidFill>
                  <a:latin typeface="Calibri (MS)"/>
                  <a:ea typeface="Calibri (MS)"/>
                  <a:cs typeface="Calibri (MS)"/>
                  <a:sym typeface="Calibri (MS)"/>
                </a:rPr>
                <a:t>wichtig</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err="1">
                  <a:solidFill>
                    <a:srgbClr val="000000"/>
                  </a:solidFill>
                  <a:latin typeface="Calibri (MS)"/>
                  <a:ea typeface="Calibri (MS)"/>
                  <a:cs typeface="Calibri (MS)"/>
                  <a:sym typeface="Calibri (MS)"/>
                </a:rPr>
                <a:t>Warum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individualisiertes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so </a:t>
              </a:r>
              <a:r>
                <a:rPr lang="en-US" sz="1634" dirty="0" err="1">
                  <a:solidFill>
                    <a:srgbClr val="000000"/>
                  </a:solidFill>
                  <a:latin typeface="Calibri (MS)"/>
                  <a:ea typeface="Calibri (MS)"/>
                  <a:cs typeface="Calibri (MS)"/>
                  <a:sym typeface="Calibri (MS)"/>
                </a:rPr>
                <a:t>wichtig</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Was </a:t>
              </a:r>
              <a:r>
                <a:rPr lang="en-US" sz="1634" dirty="0" err="1">
                  <a:solidFill>
                    <a:srgbClr val="000000"/>
                  </a:solidFill>
                  <a:latin typeface="Calibri (MS)"/>
                  <a:ea typeface="Calibri (MS)"/>
                  <a:cs typeface="Calibri (MS)"/>
                  <a:sym typeface="Calibri (MS)"/>
                </a:rPr>
                <a:t>versteht</a:t>
              </a:r>
              <a:r>
                <a:rPr lang="en-US" sz="1634" dirty="0">
                  <a:solidFill>
                    <a:srgbClr val="000000"/>
                  </a:solidFill>
                  <a:latin typeface="Calibri (MS)"/>
                  <a:ea typeface="Calibri (MS)"/>
                  <a:cs typeface="Calibri (MS)"/>
                  <a:sym typeface="Calibri (MS)"/>
                </a:rPr>
                <a:t> man </a:t>
              </a:r>
              <a:r>
                <a:rPr lang="en-US" sz="1634" dirty="0" err="1">
                  <a:solidFill>
                    <a:srgbClr val="000000"/>
                  </a:solidFill>
                  <a:latin typeface="Calibri (MS)"/>
                  <a:ea typeface="Calibri (MS)"/>
                  <a:cs typeface="Calibri (MS)"/>
                  <a:sym typeface="Calibri (MS)"/>
                </a:rPr>
                <a:t>unter</a:t>
              </a:r>
              <a:r>
                <a:rPr lang="en-US" sz="1634" dirty="0">
                  <a:solidFill>
                    <a:srgbClr val="000000"/>
                  </a:solidFill>
                  <a:latin typeface="Calibri (MS)"/>
                  <a:ea typeface="Calibri (MS)"/>
                  <a:cs typeface="Calibri (MS)"/>
                  <a:sym typeface="Calibri (MS)"/>
                </a:rPr>
                <a:t> dem </a:t>
              </a:r>
              <a:r>
                <a:rPr lang="en-US" sz="1634" dirty="0" err="1">
                  <a:solidFill>
                    <a:srgbClr val="000000"/>
                  </a:solidFill>
                  <a:latin typeface="Calibri (MS)"/>
                  <a:ea typeface="Calibri (MS)"/>
                  <a:cs typeface="Calibri (MS)"/>
                  <a:sym typeface="Calibri (MS)"/>
                </a:rPr>
                <a:t>Begriff</a:t>
              </a:r>
              <a:r>
                <a:rPr lang="en-US" sz="1634" dirty="0">
                  <a:solidFill>
                    <a:srgbClr val="000000"/>
                  </a:solidFill>
                  <a:latin typeface="Calibri (MS)"/>
                  <a:ea typeface="Calibri (MS)"/>
                  <a:cs typeface="Calibri (MS)"/>
                  <a:sym typeface="Calibri (MS)"/>
                </a:rPr>
                <a:t> der </a:t>
              </a:r>
              <a:r>
                <a:rPr lang="en-US" sz="1634" dirty="0" err="1">
                  <a:solidFill>
                    <a:srgbClr val="000000"/>
                  </a:solidFill>
                  <a:latin typeface="Calibri (MS)"/>
                  <a:ea typeface="Calibri (MS)"/>
                  <a:cs typeface="Calibri (MS)"/>
                  <a:sym typeface="Calibri (MS)"/>
                </a:rPr>
                <a:t>sexualisierten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Wie </a:t>
              </a:r>
              <a:r>
                <a:rPr lang="en-US" sz="1634" dirty="0" err="1">
                  <a:solidFill>
                    <a:srgbClr val="000000"/>
                  </a:solidFill>
                  <a:latin typeface="Calibri (MS)"/>
                  <a:ea typeface="Calibri (MS)"/>
                  <a:cs typeface="Calibri (MS)"/>
                  <a:sym typeface="Calibri (MS)"/>
                </a:rPr>
                <a:t>kann</a:t>
              </a:r>
              <a:r>
                <a:rPr lang="en-US" sz="1634" dirty="0">
                  <a:solidFill>
                    <a:srgbClr val="000000"/>
                  </a:solidFill>
                  <a:latin typeface="Calibri (MS)"/>
                  <a:ea typeface="Calibri (MS)"/>
                  <a:cs typeface="Calibri (MS)"/>
                  <a:sym typeface="Calibri (MS)"/>
                </a:rPr>
                <a:t> man </a:t>
              </a:r>
              <a:r>
                <a:rPr lang="en-US" sz="1634" dirty="0" err="1">
                  <a:solidFill>
                    <a:srgbClr val="000000"/>
                  </a:solidFill>
                  <a:latin typeface="Calibri (MS)"/>
                  <a:ea typeface="Calibri (MS)"/>
                  <a:cs typeface="Calibri (MS)"/>
                  <a:sym typeface="Calibri (MS)"/>
                </a:rPr>
                <a:t>sexualisierter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Allgemeinen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bestimmt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begegnen</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Was hat der </a:t>
              </a:r>
              <a:r>
                <a:rPr lang="en-US" sz="1634" dirty="0" err="1">
                  <a:solidFill>
                    <a:srgbClr val="000000"/>
                  </a:solidFill>
                  <a:latin typeface="Calibri (MS)"/>
                  <a:ea typeface="Calibri (MS)"/>
                  <a:cs typeface="Calibri (MS)"/>
                  <a:sym typeface="Calibri (MS)"/>
                </a:rPr>
                <a:t>Machbegriff</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sexualisierter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tun? </a:t>
              </a:r>
            </a:p>
            <a:p>
              <a:pPr marL="705782" lvl="2" indent="-235261" algn="l">
                <a:lnSpc>
                  <a:spcPts val="2451"/>
                </a:lnSpc>
                <a:buFont typeface="Arial"/>
                <a:buChar char="⚬"/>
              </a:pPr>
              <a:r>
                <a:rPr lang="en-US" sz="1634" dirty="0" err="1">
                  <a:solidFill>
                    <a:srgbClr val="000000"/>
                  </a:solidFill>
                  <a:latin typeface="Calibri (MS)"/>
                  <a:ea typeface="Calibri (MS)"/>
                  <a:cs typeface="Calibri (MS)"/>
                  <a:sym typeface="Calibri (MS)"/>
                </a:rPr>
                <a:t>Wer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sind</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Täter</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Täterinnen</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err="1">
                  <a:solidFill>
                    <a:srgbClr val="000000"/>
                  </a:solidFill>
                  <a:latin typeface="Calibri (MS)"/>
                  <a:ea typeface="Calibri (MS)"/>
                  <a:cs typeface="Calibri (MS)"/>
                  <a:sym typeface="Calibri (MS)"/>
                </a:rPr>
                <a:t>Konsequenzen</a:t>
              </a:r>
              <a:r>
                <a:rPr lang="en-US" sz="1634" dirty="0">
                  <a:solidFill>
                    <a:srgbClr val="000000"/>
                  </a:solidFill>
                  <a:latin typeface="Calibri (MS)"/>
                  <a:ea typeface="Calibri (MS)"/>
                  <a:cs typeface="Calibri (MS)"/>
                  <a:sym typeface="Calibri (MS)"/>
                </a:rPr>
                <a:t> für </a:t>
              </a:r>
              <a:r>
                <a:rPr lang="en-US" sz="1634" dirty="0" err="1">
                  <a:solidFill>
                    <a:srgbClr val="000000"/>
                  </a:solidFill>
                  <a:latin typeface="Calibri (MS)"/>
                  <a:ea typeface="Calibri (MS)"/>
                  <a:cs typeface="Calibri (MS)"/>
                  <a:sym typeface="Calibri (MS)"/>
                </a:rPr>
                <a:t>Täter</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Täterinnen</a:t>
              </a:r>
              <a:endParaRPr lang="en-US" sz="1634" dirty="0">
                <a:solidFill>
                  <a:srgbClr val="000000"/>
                </a:solidFill>
                <a:latin typeface="Calibri (MS)"/>
                <a:ea typeface="Calibri (MS)"/>
                <a:cs typeface="Calibri (MS)"/>
                <a:sym typeface="Calibri (MS)"/>
              </a:endParaRPr>
            </a:p>
            <a:p>
              <a:pPr marL="705782" lvl="2" indent="-235261" algn="l">
                <a:lnSpc>
                  <a:spcPts val="2451"/>
                </a:lnSpc>
                <a:buFont typeface="Arial"/>
                <a:buChar char="⚬"/>
              </a:pPr>
              <a:r>
                <a:rPr lang="en-US" sz="1634" dirty="0" err="1">
                  <a:solidFill>
                    <a:srgbClr val="000000"/>
                  </a:solidFill>
                  <a:latin typeface="Calibri (MS)"/>
                  <a:ea typeface="Calibri (MS)"/>
                  <a:cs typeface="Calibri (MS)"/>
                  <a:sym typeface="Calibri (MS)"/>
                </a:rPr>
                <a:t>Rechtliche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Grundlagen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zum</a:t>
              </a:r>
              <a:r>
                <a:rPr lang="en-US" sz="1634" dirty="0">
                  <a:solidFill>
                    <a:srgbClr val="000000"/>
                  </a:solidFill>
                  <a:latin typeface="Calibri (MS)"/>
                  <a:ea typeface="Calibri (MS)"/>
                  <a:cs typeface="Calibri (MS)"/>
                  <a:sym typeface="Calibri (MS)"/>
                </a:rPr>
                <a:t> Thema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endParaRPr lang="en-US" sz="1634" dirty="0">
                <a:solidFill>
                  <a:srgbClr val="000000"/>
                </a:solidFill>
                <a:latin typeface="Calibri (MS)"/>
                <a:ea typeface="Calibri (MS)"/>
                <a:cs typeface="Calibri (MS)"/>
                <a:sym typeface="Calibri (MS)"/>
              </a:endParaRP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Wo </a:t>
              </a:r>
              <a:r>
                <a:rPr lang="en-US" sz="1634" dirty="0" err="1">
                  <a:solidFill>
                    <a:srgbClr val="000000"/>
                  </a:solidFill>
                  <a:latin typeface="Calibri (MS)"/>
                  <a:ea typeface="Calibri (MS)"/>
                  <a:cs typeface="Calibri (MS)"/>
                  <a:sym typeface="Calibri (MS)"/>
                </a:rPr>
                <a:t>kann</a:t>
              </a:r>
              <a:r>
                <a:rPr lang="en-US" sz="1634" dirty="0">
                  <a:solidFill>
                    <a:srgbClr val="000000"/>
                  </a:solidFill>
                  <a:latin typeface="Calibri (MS)"/>
                  <a:ea typeface="Calibri (MS)"/>
                  <a:cs typeface="Calibri (MS)"/>
                  <a:sym typeface="Calibri (MS)"/>
                </a:rPr>
                <a:t> ich </a:t>
              </a:r>
              <a:r>
                <a:rPr lang="en-US" sz="1634" dirty="0" err="1">
                  <a:solidFill>
                    <a:srgbClr val="000000"/>
                  </a:solidFill>
                  <a:latin typeface="Calibri (MS)"/>
                  <a:ea typeface="Calibri (MS)"/>
                  <a:cs typeface="Calibri (MS)"/>
                  <a:sym typeface="Calibri (MS)"/>
                </a:rPr>
                <a:t>weitere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Informationen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zum</a:t>
              </a:r>
              <a:r>
                <a:rPr lang="en-US" sz="1634" dirty="0">
                  <a:solidFill>
                    <a:srgbClr val="000000"/>
                  </a:solidFill>
                  <a:latin typeface="Calibri (MS)"/>
                  <a:ea typeface="Calibri (MS)"/>
                  <a:cs typeface="Calibri (MS)"/>
                  <a:sym typeface="Calibri (MS)"/>
                </a:rPr>
                <a:t> Thema </a:t>
              </a:r>
              <a:r>
                <a:rPr lang="en-US" sz="1634" dirty="0" err="1">
                  <a:solidFill>
                    <a:srgbClr val="000000"/>
                  </a:solidFill>
                  <a:latin typeface="Calibri (MS)"/>
                  <a:ea typeface="Calibri (MS)"/>
                  <a:cs typeface="Calibri (MS)"/>
                  <a:sym typeface="Calibri (MS)"/>
                </a:rPr>
                <a:t>finden</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Ein </a:t>
              </a: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für alle </a:t>
              </a:r>
              <a:r>
                <a:rPr lang="en-US" sz="1634" dirty="0" err="1">
                  <a:solidFill>
                    <a:srgbClr val="000000"/>
                  </a:solidFill>
                  <a:latin typeface="Calibri (MS)"/>
                  <a:ea typeface="Calibri (MS)"/>
                  <a:cs typeface="Calibri (MS)"/>
                  <a:sym typeface="Calibri (MS)"/>
                </a:rPr>
                <a:t>Bereiche</a:t>
              </a:r>
              <a:r>
                <a:rPr lang="en-US" sz="1634" dirty="0">
                  <a:solidFill>
                    <a:srgbClr val="000000"/>
                  </a:solidFill>
                  <a:latin typeface="Calibri (MS)"/>
                  <a:ea typeface="Calibri (MS)"/>
                  <a:cs typeface="Calibri (MS)"/>
                  <a:sym typeface="Calibri (MS)"/>
                </a:rPr>
                <a:t> der </a:t>
              </a:r>
              <a:r>
                <a:rPr lang="en-US" sz="1634" dirty="0" err="1">
                  <a:solidFill>
                    <a:srgbClr val="000000"/>
                  </a:solidFill>
                  <a:latin typeface="Calibri (MS)"/>
                  <a:ea typeface="Calibri (MS)"/>
                  <a:cs typeface="Calibri (MS)"/>
                  <a:sym typeface="Calibri (MS)"/>
                </a:rPr>
                <a:t>Feuerwehr</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Konzept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Gemeinsam</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a:t>
              </a: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Teil 1: </a:t>
              </a:r>
              <a:r>
                <a:rPr lang="en-US" sz="1634" dirty="0" err="1">
                  <a:solidFill>
                    <a:srgbClr val="000000"/>
                  </a:solidFill>
                  <a:latin typeface="Calibri (MS)"/>
                  <a:ea typeface="Calibri (MS)"/>
                  <a:cs typeface="Calibri (MS)"/>
                  <a:sym typeface="Calibri (MS)"/>
                </a:rPr>
                <a:t>Leitfaden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Erstellung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individualisierten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Schutzkonzepts</a:t>
              </a:r>
              <a:endParaRPr lang="en-US" sz="1634" dirty="0">
                <a:solidFill>
                  <a:srgbClr val="000000"/>
                </a:solidFill>
                <a:latin typeface="Calibri (MS)"/>
                <a:ea typeface="Calibri (MS)"/>
                <a:cs typeface="Calibri (MS)"/>
                <a:sym typeface="Calibri (MS)"/>
              </a:endParaRP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Teil 2: </a:t>
              </a:r>
              <a:r>
                <a:rPr lang="en-US" sz="1634" dirty="0" err="1">
                  <a:solidFill>
                    <a:srgbClr val="000000"/>
                  </a:solidFill>
                  <a:latin typeface="Calibri (MS)"/>
                  <a:ea typeface="Calibri (MS)"/>
                  <a:cs typeface="Calibri (MS)"/>
                  <a:sym typeface="Calibri (MS)"/>
                </a:rPr>
                <a:t>Exemplarisches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Schutzkonzept</a:t>
              </a:r>
              <a:endParaRPr lang="en-US" sz="1634" dirty="0">
                <a:solidFill>
                  <a:srgbClr val="000000"/>
                </a:solidFill>
                <a:latin typeface="Calibri (MS)"/>
                <a:ea typeface="Calibri (MS)"/>
                <a:cs typeface="Calibri (MS)"/>
                <a:sym typeface="Calibri (MS)"/>
              </a:endParaRPr>
            </a:p>
            <a:p>
              <a:pPr marL="705782" lvl="2" indent="-235261" algn="l">
                <a:lnSpc>
                  <a:spcPts val="2451"/>
                </a:lnSpc>
                <a:buFont typeface="Arial"/>
                <a:buChar char="⚬"/>
              </a:pPr>
              <a:r>
                <a:rPr lang="en-US" sz="1634" dirty="0">
                  <a:solidFill>
                    <a:srgbClr val="000000"/>
                  </a:solidFill>
                  <a:latin typeface="Calibri (MS)"/>
                  <a:ea typeface="Calibri (MS)"/>
                  <a:cs typeface="Calibri (MS)"/>
                  <a:sym typeface="Calibri (MS)"/>
                </a:rPr>
                <a:t>Teil 3: </a:t>
              </a:r>
              <a:r>
                <a:rPr lang="en-US" sz="1634" dirty="0" err="1">
                  <a:solidFill>
                    <a:srgbClr val="000000"/>
                  </a:solidFill>
                  <a:latin typeface="Calibri (MS)"/>
                  <a:ea typeface="Calibri (MS)"/>
                  <a:cs typeface="Calibri (MS)"/>
                  <a:sym typeface="Calibri (MS)"/>
                </a:rPr>
                <a:t>Didaktisches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Konzept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Ausblick</a:t>
              </a:r>
              <a:endParaRPr lang="en-US" sz="1634" dirty="0">
                <a:solidFill>
                  <a:srgbClr val="000000"/>
                </a:solidFill>
                <a:latin typeface="Calibri (MS)"/>
                <a:ea typeface="Calibri (MS)"/>
                <a:cs typeface="Calibri (MS)"/>
                <a:sym typeface="Calibri (MS)"/>
              </a:endParaRPr>
            </a:p>
          </p:txBody>
        </p:sp>
      </p:grpSp>
      <p:grpSp>
        <p:nvGrpSpPr>
          <p:cNvPr id="7" name="Group 7"/>
          <p:cNvGrpSpPr/>
          <p:nvPr/>
        </p:nvGrpSpPr>
        <p:grpSpPr>
          <a:xfrm>
            <a:off x="535418" y="389293"/>
            <a:ext cx="6071783" cy="1367441"/>
            <a:chOff x="0" y="0"/>
            <a:chExt cx="8095710" cy="1823254"/>
          </a:xfrm>
        </p:grpSpPr>
        <p:sp>
          <p:nvSpPr>
            <p:cNvPr id="8" name="Freeform 8"/>
            <p:cNvSpPr/>
            <p:nvPr/>
          </p:nvSpPr>
          <p:spPr>
            <a:xfrm>
              <a:off x="0" y="0"/>
              <a:ext cx="8095710" cy="1443351"/>
            </a:xfrm>
            <a:custGeom>
              <a:avLst/>
              <a:gdLst/>
              <a:ahLst/>
              <a:cxnLst/>
              <a:rect l="l" t="t" r="r" b="b"/>
              <a:pathLst>
                <a:path w="8095710" h="1443351">
                  <a:moveTo>
                    <a:pt x="0" y="0"/>
                  </a:moveTo>
                  <a:lnTo>
                    <a:pt x="8095710" y="0"/>
                  </a:lnTo>
                  <a:lnTo>
                    <a:pt x="8095710" y="1443351"/>
                  </a:lnTo>
                  <a:lnTo>
                    <a:pt x="0" y="1443351"/>
                  </a:lnTo>
                  <a:close/>
                </a:path>
              </a:pathLst>
            </a:custGeom>
            <a:solidFill>
              <a:srgbClr val="000000">
                <a:alpha val="0"/>
              </a:srgbClr>
            </a:solidFill>
          </p:spPr>
          <p:txBody>
            <a:bodyPr/>
            <a:lstStyle/>
            <a:p>
              <a:endParaRPr lang="de-DE"/>
            </a:p>
          </p:txBody>
        </p:sp>
        <p:sp>
          <p:nvSpPr>
            <p:cNvPr id="9" name="TextBox 9"/>
            <p:cNvSpPr txBox="1"/>
            <p:nvPr/>
          </p:nvSpPr>
          <p:spPr>
            <a:xfrm>
              <a:off x="0" y="475154"/>
              <a:ext cx="8095710" cy="1348100"/>
            </a:xfrm>
            <a:prstGeom prst="rect">
              <a:avLst/>
            </a:prstGeom>
          </p:spPr>
          <p:txBody>
            <a:bodyPr lIns="0" tIns="0" rIns="0" bIns="0" rtlCol="0" anchor="t"/>
            <a:lstStyle/>
            <a:p>
              <a:pPr algn="l">
                <a:lnSpc>
                  <a:spcPts val="4321"/>
                </a:lnSpc>
              </a:pPr>
              <a:r>
                <a:rPr lang="en-US" sz="4501" spc="-89" dirty="0" err="1">
                  <a:solidFill>
                    <a:srgbClr val="DA1115"/>
                  </a:solidFill>
                  <a:latin typeface="Fira Sans"/>
                  <a:ea typeface="Fira Sans"/>
                  <a:cs typeface="Fira Sans"/>
                  <a:sym typeface="Fira Sans"/>
                </a:rPr>
                <a:t>Inhaltsverzeichnis</a:t>
              </a:r>
              <a:endParaRPr lang="en-US" sz="4501" spc="-89" dirty="0">
                <a:solidFill>
                  <a:srgbClr val="DA1115"/>
                </a:solidFill>
                <a:latin typeface="Fira Sans"/>
                <a:ea typeface="Fira Sans"/>
                <a:cs typeface="Fira Sans"/>
                <a:sym typeface="Fira Sans"/>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52970" y="482554"/>
            <a:ext cx="8630986" cy="1567171"/>
            <a:chOff x="0" y="0"/>
            <a:chExt cx="11507981" cy="2089561"/>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52970" y="2049724"/>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Teil 2: Exemplarisches Schutzkonzept </a:t>
              </a:r>
            </a:p>
          </p:txBody>
        </p:sp>
      </p:grpSp>
      <p:grpSp>
        <p:nvGrpSpPr>
          <p:cNvPr id="10" name="Group 10"/>
          <p:cNvGrpSpPr/>
          <p:nvPr/>
        </p:nvGrpSpPr>
        <p:grpSpPr>
          <a:xfrm>
            <a:off x="552970" y="2636207"/>
            <a:ext cx="8630986" cy="3066305"/>
            <a:chOff x="0" y="0"/>
            <a:chExt cx="11507981" cy="4088407"/>
          </a:xfrm>
        </p:grpSpPr>
        <p:sp>
          <p:nvSpPr>
            <p:cNvPr id="11" name="Freeform 11"/>
            <p:cNvSpPr/>
            <p:nvPr/>
          </p:nvSpPr>
          <p:spPr>
            <a:xfrm>
              <a:off x="0" y="0"/>
              <a:ext cx="11507981" cy="4088407"/>
            </a:xfrm>
            <a:custGeom>
              <a:avLst/>
              <a:gdLst/>
              <a:ahLst/>
              <a:cxnLst/>
              <a:rect l="l" t="t" r="r" b="b"/>
              <a:pathLst>
                <a:path w="11507981" h="4088407">
                  <a:moveTo>
                    <a:pt x="0" y="0"/>
                  </a:moveTo>
                  <a:lnTo>
                    <a:pt x="11507981" y="0"/>
                  </a:lnTo>
                  <a:lnTo>
                    <a:pt x="11507981" y="4088407"/>
                  </a:lnTo>
                  <a:lnTo>
                    <a:pt x="0" y="4088407"/>
                  </a:lnTo>
                  <a:close/>
                </a:path>
              </a:pathLst>
            </a:custGeom>
            <a:solidFill>
              <a:srgbClr val="000000">
                <a:alpha val="0"/>
              </a:srgbClr>
            </a:solidFill>
          </p:spPr>
          <p:txBody>
            <a:bodyPr/>
            <a:lstStyle/>
            <a:p>
              <a:endParaRPr lang="de-DE"/>
            </a:p>
          </p:txBody>
        </p:sp>
        <p:sp>
          <p:nvSpPr>
            <p:cNvPr id="12" name="TextBox 12"/>
            <p:cNvSpPr txBox="1"/>
            <p:nvPr/>
          </p:nvSpPr>
          <p:spPr>
            <a:xfrm>
              <a:off x="0" y="-76200"/>
              <a:ext cx="11507981" cy="4164607"/>
            </a:xfrm>
            <a:prstGeom prst="rect">
              <a:avLst/>
            </a:prstGeom>
          </p:spPr>
          <p:txBody>
            <a:bodyPr lIns="0" tIns="0" rIns="0" bIns="0" rtlCol="0" anchor="t"/>
            <a:lstStyle/>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Musterhaftes Schutzkonzept als Hilfestellung für die Erstellung eines individuellen Schutzkonzeptes</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Aufteilung der Bausteine (Orientierung am Leitfaden)</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Formulierungen </a:t>
              </a: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r>
                <a:rPr lang="en-US" sz="1634">
                  <a:solidFill>
                    <a:srgbClr val="000000"/>
                  </a:solidFill>
                  <a:latin typeface="Calibri (MS)"/>
                  <a:ea typeface="Calibri (MS)"/>
                  <a:cs typeface="Calibri (MS)"/>
                  <a:sym typeface="Calibri (MS)"/>
                </a:rPr>
                <a:t>Das exemplarische Schutzkonzept ist keine alleinige oder perfekte Lösung, sondern dient als Anregung!</a:t>
              </a:r>
            </a:p>
            <a:p>
              <a:pPr algn="l">
                <a:lnSpc>
                  <a:spcPts val="2451"/>
                </a:lnSpc>
              </a:pPr>
              <a:endParaRPr lang="en-US" sz="1634">
                <a:solidFill>
                  <a:srgbClr val="000000"/>
                </a:solidFill>
                <a:latin typeface="Calibri (MS)"/>
                <a:ea typeface="Calibri (MS)"/>
                <a:cs typeface="Calibri (MS)"/>
                <a:sym typeface="Calibri (MS)"/>
              </a:endParaRPr>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61307" y="301579"/>
            <a:ext cx="8630986" cy="1708142"/>
            <a:chOff x="0" y="0"/>
            <a:chExt cx="11507981" cy="2277522"/>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283212"/>
              <a:ext cx="11507981" cy="1994310"/>
            </a:xfrm>
            <a:prstGeom prst="rect">
              <a:avLst/>
            </a:prstGeom>
          </p:spPr>
          <p:txBody>
            <a:bodyPr lIns="0" tIns="0" rIns="0" bIns="0" rtlCol="0" anchor="t"/>
            <a:lstStyle/>
            <a:p>
              <a:pPr algn="l">
                <a:lnSpc>
                  <a:spcPts val="4321"/>
                </a:lnSpc>
              </a:pPr>
              <a:r>
                <a:rPr lang="en-US" sz="4501" spc="-89" dirty="0" err="1">
                  <a:solidFill>
                    <a:srgbClr val="DA1115"/>
                  </a:solidFill>
                  <a:latin typeface="Fira Sans"/>
                  <a:ea typeface="Fira Sans"/>
                  <a:cs typeface="Fira Sans"/>
                  <a:sym typeface="Fira Sans"/>
                </a:rPr>
                <a:t>Konzept</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Gemeinsam</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gegen</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sexualisierte</a:t>
              </a:r>
              <a:r>
                <a:rPr lang="en-US" sz="4501" spc="-89" dirty="0">
                  <a:solidFill>
                    <a:srgbClr val="DA1115"/>
                  </a:solidFill>
                  <a:latin typeface="Fira Sans"/>
                  <a:ea typeface="Fira Sans"/>
                  <a:cs typeface="Fira Sans"/>
                  <a:sym typeface="Fira Sans"/>
                </a:rPr>
                <a:t> </a:t>
              </a:r>
              <a:r>
                <a:rPr lang="en-US" sz="4501" spc="-89" dirty="0" err="1">
                  <a:solidFill>
                    <a:srgbClr val="DA1115"/>
                  </a:solidFill>
                  <a:latin typeface="Fira Sans"/>
                  <a:ea typeface="Fira Sans"/>
                  <a:cs typeface="Fira Sans"/>
                  <a:sym typeface="Fira Sans"/>
                </a:rPr>
                <a:t>Gewalt</a:t>
              </a:r>
              <a:r>
                <a:rPr lang="en-US" sz="4501" spc="-89" dirty="0">
                  <a:solidFill>
                    <a:srgbClr val="DA1115"/>
                  </a:solidFill>
                  <a:latin typeface="Fira Sans"/>
                  <a:ea typeface="Fira Sans"/>
                  <a:cs typeface="Fira Sans"/>
                  <a:sym typeface="Fira Sans"/>
                </a:rPr>
                <a:t>”</a:t>
              </a:r>
            </a:p>
          </p:txBody>
        </p:sp>
      </p:grpSp>
      <p:grpSp>
        <p:nvGrpSpPr>
          <p:cNvPr id="7" name="Group 7"/>
          <p:cNvGrpSpPr/>
          <p:nvPr/>
        </p:nvGrpSpPr>
        <p:grpSpPr>
          <a:xfrm>
            <a:off x="561307" y="1757459"/>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Teil 3: Didaktisches Konzept </a:t>
              </a:r>
            </a:p>
          </p:txBody>
        </p:sp>
      </p:grpSp>
      <p:grpSp>
        <p:nvGrpSpPr>
          <p:cNvPr id="10" name="Group 10"/>
          <p:cNvGrpSpPr/>
          <p:nvPr/>
        </p:nvGrpSpPr>
        <p:grpSpPr>
          <a:xfrm>
            <a:off x="561307" y="2298175"/>
            <a:ext cx="8630986" cy="3980705"/>
            <a:chOff x="0" y="0"/>
            <a:chExt cx="11507981" cy="5307607"/>
          </a:xfrm>
        </p:grpSpPr>
        <p:sp>
          <p:nvSpPr>
            <p:cNvPr id="11" name="Freeform 11"/>
            <p:cNvSpPr/>
            <p:nvPr/>
          </p:nvSpPr>
          <p:spPr>
            <a:xfrm>
              <a:off x="0" y="0"/>
              <a:ext cx="11507981" cy="5307607"/>
            </a:xfrm>
            <a:custGeom>
              <a:avLst/>
              <a:gdLst/>
              <a:ahLst/>
              <a:cxnLst/>
              <a:rect l="l" t="t" r="r" b="b"/>
              <a:pathLst>
                <a:path w="11507981" h="5307607">
                  <a:moveTo>
                    <a:pt x="0" y="0"/>
                  </a:moveTo>
                  <a:lnTo>
                    <a:pt x="11507981" y="0"/>
                  </a:lnTo>
                  <a:lnTo>
                    <a:pt x="11507981" y="5307607"/>
                  </a:lnTo>
                  <a:lnTo>
                    <a:pt x="0" y="5307607"/>
                  </a:lnTo>
                  <a:close/>
                </a:path>
              </a:pathLst>
            </a:custGeom>
            <a:solidFill>
              <a:srgbClr val="000000">
                <a:alpha val="0"/>
              </a:srgbClr>
            </a:solidFill>
          </p:spPr>
          <p:txBody>
            <a:bodyPr/>
            <a:lstStyle/>
            <a:p>
              <a:endParaRPr lang="de-DE"/>
            </a:p>
          </p:txBody>
        </p:sp>
        <p:sp>
          <p:nvSpPr>
            <p:cNvPr id="12" name="TextBox 12"/>
            <p:cNvSpPr txBox="1"/>
            <p:nvPr/>
          </p:nvSpPr>
          <p:spPr>
            <a:xfrm>
              <a:off x="0" y="-76200"/>
              <a:ext cx="11507981" cy="5383807"/>
            </a:xfrm>
            <a:prstGeom prst="rect">
              <a:avLst/>
            </a:prstGeom>
          </p:spPr>
          <p:txBody>
            <a:bodyPr lIns="0" tIns="0" rIns="0" bIns="0" rtlCol="0" anchor="t"/>
            <a:lstStyle/>
            <a:p>
              <a:pPr algn="l">
                <a:lnSpc>
                  <a:spcPts val="2451"/>
                </a:lnSpc>
              </a:pPr>
              <a:r>
                <a:rPr lang="en-US" sz="1634" dirty="0">
                  <a:solidFill>
                    <a:srgbClr val="000000"/>
                  </a:solidFill>
                  <a:latin typeface="Calibri (MS)"/>
                  <a:ea typeface="Calibri (MS)"/>
                  <a:cs typeface="Calibri (MS)"/>
                  <a:sym typeface="Calibri (MS)"/>
                </a:rPr>
                <a:t>Ein </a:t>
              </a:r>
              <a:r>
                <a:rPr lang="en-US" sz="1634" dirty="0" err="1">
                  <a:solidFill>
                    <a:srgbClr val="000000"/>
                  </a:solidFill>
                  <a:latin typeface="Calibri (MS)"/>
                  <a:ea typeface="Calibri (MS)"/>
                  <a:cs typeface="Calibri (MS)"/>
                  <a:sym typeface="Calibri (MS)"/>
                </a:rPr>
                <a:t>didaktisches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Konzept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Prävention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sexualisierter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in </a:t>
              </a:r>
              <a:r>
                <a:rPr lang="en-US" sz="1634" dirty="0" err="1">
                  <a:solidFill>
                    <a:srgbClr val="000000"/>
                  </a:solidFill>
                  <a:latin typeface="Calibri (MS)"/>
                  <a:ea typeface="Calibri (MS)"/>
                  <a:cs typeface="Calibri (MS)"/>
                  <a:sym typeface="Calibri (MS)"/>
                </a:rPr>
                <a:t>Gruppenstunden</a:t>
              </a:r>
              <a:r>
                <a:rPr lang="en-US" sz="1634" dirty="0">
                  <a:solidFill>
                    <a:srgbClr val="000000"/>
                  </a:solidFill>
                  <a:latin typeface="Calibri (MS)"/>
                  <a:ea typeface="Calibri (MS)"/>
                  <a:cs typeface="Calibri (MS)"/>
                  <a:sym typeface="Calibri (MS)"/>
                </a:rPr>
                <a:t> der Kinder- und </a:t>
              </a:r>
              <a:r>
                <a:rPr lang="en-US" sz="1634" dirty="0" err="1">
                  <a:solidFill>
                    <a:srgbClr val="000000"/>
                  </a:solidFill>
                  <a:latin typeface="Calibri (MS)"/>
                  <a:ea typeface="Calibri (MS)"/>
                  <a:cs typeface="Calibri (MS)"/>
                  <a:sym typeface="Calibri (MS)"/>
                </a:rPr>
                <a:t>Jugendfeuerwehren</a:t>
              </a:r>
              <a:r>
                <a:rPr lang="en-US" sz="1634" dirty="0">
                  <a:solidFill>
                    <a:srgbClr val="000000"/>
                  </a:solidFill>
                  <a:latin typeface="Calibri (MS)"/>
                  <a:ea typeface="Calibri (MS)"/>
                  <a:cs typeface="Calibri (MS)"/>
                  <a:sym typeface="Calibri (MS)"/>
                </a:rPr>
                <a:t> NRWs</a:t>
              </a:r>
            </a:p>
            <a:p>
              <a:pPr algn="l">
                <a:lnSpc>
                  <a:spcPts val="2451"/>
                </a:lnSpc>
              </a:pP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Theoretische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Einführung</a:t>
              </a:r>
              <a:r>
                <a:rPr lang="en-US" sz="1634" dirty="0">
                  <a:solidFill>
                    <a:srgbClr val="000000"/>
                  </a:solidFill>
                  <a:latin typeface="Calibri (MS)"/>
                  <a:ea typeface="Calibri (MS)"/>
                  <a:cs typeface="Calibri (MS)"/>
                  <a:sym typeface="Calibri (MS)"/>
                </a:rPr>
                <a:t> in die </a:t>
              </a:r>
              <a:r>
                <a:rPr lang="en-US" sz="1634" dirty="0" err="1">
                  <a:solidFill>
                    <a:srgbClr val="000000"/>
                  </a:solidFill>
                  <a:latin typeface="Calibri (MS)"/>
                  <a:ea typeface="Calibri (MS)"/>
                  <a:cs typeface="Calibri (MS)"/>
                  <a:sym typeface="Calibri (MS)"/>
                </a:rPr>
                <a:t>Thematik</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Lernziele</a:t>
              </a:r>
              <a:r>
                <a:rPr lang="en-US" sz="1634" dirty="0">
                  <a:solidFill>
                    <a:srgbClr val="000000"/>
                  </a:solidFill>
                  <a:latin typeface="Calibri (MS)"/>
                  <a:ea typeface="Calibri (MS)"/>
                  <a:cs typeface="Calibri (MS)"/>
                  <a:sym typeface="Calibri (MS)"/>
                </a:rPr>
                <a:t> des </a:t>
              </a:r>
              <a:r>
                <a:rPr lang="en-US" sz="1634" dirty="0" err="1">
                  <a:solidFill>
                    <a:srgbClr val="000000"/>
                  </a:solidFill>
                  <a:latin typeface="Calibri (MS)"/>
                  <a:ea typeface="Calibri (MS)"/>
                  <a:cs typeface="Calibri (MS)"/>
                  <a:sym typeface="Calibri (MS)"/>
                </a:rPr>
                <a:t>Konzept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Exemplarischer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Stundenverlaufsplan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Elternbrief</a:t>
              </a:r>
              <a:endParaRPr lang="en-US" sz="1634" dirty="0">
                <a:solidFill>
                  <a:srgbClr val="000000"/>
                </a:solidFill>
                <a:latin typeface="Calibri (MS)"/>
                <a:ea typeface="Calibri (MS)"/>
                <a:cs typeface="Calibri (MS)"/>
                <a:sym typeface="Calibri (MS)"/>
              </a:endParaRPr>
            </a:p>
            <a:p>
              <a:pPr marL="813421" lvl="2" indent="-342900" algn="l">
                <a:lnSpc>
                  <a:spcPts val="2451"/>
                </a:lnSpc>
                <a:buFont typeface="+mj-lt"/>
                <a:buAutoNum type="arabicPeriod"/>
              </a:pP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Einführung</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Sensibilisierung</a:t>
              </a:r>
              <a:r>
                <a:rPr lang="en-US" sz="1634" dirty="0">
                  <a:solidFill>
                    <a:srgbClr val="000000"/>
                  </a:solidFill>
                  <a:latin typeface="Calibri (MS)"/>
                  <a:ea typeface="Calibri (MS)"/>
                  <a:cs typeface="Calibri (MS)"/>
                  <a:sym typeface="Calibri (MS)"/>
                </a:rPr>
                <a:t> für das Thema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endParaRPr lang="en-US" sz="1634" dirty="0">
                <a:solidFill>
                  <a:srgbClr val="000000"/>
                </a:solidFill>
                <a:latin typeface="Calibri (MS)"/>
                <a:ea typeface="Calibri (MS)"/>
                <a:cs typeface="Calibri (MS)"/>
                <a:sym typeface="Calibri (MS)"/>
              </a:endParaRPr>
            </a:p>
            <a:p>
              <a:pPr marL="813421" lvl="2" indent="-342900" algn="l">
                <a:lnSpc>
                  <a:spcPts val="2451"/>
                </a:lnSpc>
                <a:buFont typeface="+mj-lt"/>
                <a:buAutoNum type="arabicPeriod"/>
              </a:pPr>
              <a:r>
                <a:rPr lang="en-US" sz="1634" dirty="0">
                  <a:solidFill>
                    <a:srgbClr val="000000"/>
                  </a:solidFill>
                  <a:latin typeface="Calibri (MS)"/>
                  <a:ea typeface="Calibri (MS)"/>
                  <a:cs typeface="Calibri (MS)"/>
                  <a:sym typeface="Calibri (MS)"/>
                </a:rPr>
                <a:t> Thema: </a:t>
              </a:r>
              <a:r>
                <a:rPr lang="en-US" sz="1634" dirty="0" err="1">
                  <a:solidFill>
                    <a:srgbClr val="000000"/>
                  </a:solidFill>
                  <a:latin typeface="Calibri (MS)"/>
                  <a:ea typeface="Calibri (MS)"/>
                  <a:cs typeface="Calibri (MS)"/>
                  <a:sym typeface="Calibri (MS)"/>
                </a:rPr>
                <a:t>Grenzverletzungen</a:t>
              </a:r>
              <a:r>
                <a:rPr lang="en-US" sz="1634" dirty="0">
                  <a:solidFill>
                    <a:srgbClr val="000000"/>
                  </a:solidFill>
                  <a:latin typeface="Calibri (MS)"/>
                  <a:ea typeface="Calibri (MS)"/>
                  <a:cs typeface="Calibri (MS)"/>
                  <a:sym typeface="Calibri (MS)"/>
                </a:rPr>
                <a:t> - Was </a:t>
              </a:r>
              <a:r>
                <a:rPr lang="en-US" sz="1634" dirty="0" err="1">
                  <a:solidFill>
                    <a:srgbClr val="000000"/>
                  </a:solidFill>
                  <a:latin typeface="Calibri (MS)"/>
                  <a:ea typeface="Calibri (MS)"/>
                  <a:cs typeface="Calibri (MS)"/>
                  <a:sym typeface="Calibri (MS)"/>
                </a:rPr>
                <a:t>sind</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meine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persönlichen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Grenzen</a:t>
              </a:r>
              <a:r>
                <a:rPr lang="en-US" sz="1634" dirty="0">
                  <a:solidFill>
                    <a:srgbClr val="000000"/>
                  </a:solidFill>
                  <a:latin typeface="Calibri (MS)"/>
                  <a:ea typeface="Calibri (MS)"/>
                  <a:cs typeface="Calibri (MS)"/>
                  <a:sym typeface="Calibri (MS)"/>
                </a:rPr>
                <a:t>?</a:t>
              </a:r>
            </a:p>
            <a:p>
              <a:pPr marL="813421" lvl="2" indent="-342900" algn="l">
                <a:lnSpc>
                  <a:spcPts val="2451"/>
                </a:lnSpc>
                <a:buFont typeface="+mj-lt"/>
                <a:buAutoNum type="arabicPeriod"/>
              </a:pPr>
              <a:r>
                <a:rPr lang="en-US" sz="1634" dirty="0">
                  <a:solidFill>
                    <a:srgbClr val="000000"/>
                  </a:solidFill>
                  <a:latin typeface="Calibri (MS)"/>
                  <a:ea typeface="Calibri (MS)"/>
                  <a:cs typeface="Calibri (MS)"/>
                  <a:sym typeface="Calibri (MS)"/>
                </a:rPr>
                <a:t> Thema: </a:t>
              </a:r>
              <a:r>
                <a:rPr lang="en-US" sz="1634" dirty="0" err="1">
                  <a:solidFill>
                    <a:srgbClr val="000000"/>
                  </a:solidFill>
                  <a:latin typeface="Calibri (MS)"/>
                  <a:ea typeface="Calibri (MS)"/>
                  <a:cs typeface="Calibri (MS)"/>
                  <a:sym typeface="Calibri (MS)"/>
                </a:rPr>
                <a:t>Verhaltensweisen</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Täterinnnen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Tätern</a:t>
              </a:r>
              <a:r>
                <a:rPr lang="en-US" sz="1634" dirty="0">
                  <a:solidFill>
                    <a:srgbClr val="000000"/>
                  </a:solidFill>
                  <a:latin typeface="Calibri (MS)"/>
                  <a:ea typeface="Calibri (MS)"/>
                  <a:cs typeface="Calibri (MS)"/>
                  <a:sym typeface="Calibri (MS)"/>
                </a:rPr>
                <a:t> - </a:t>
              </a:r>
              <a:r>
                <a:rPr lang="en-US" sz="1634" dirty="0" err="1">
                  <a:solidFill>
                    <a:srgbClr val="000000"/>
                  </a:solidFill>
                  <a:latin typeface="Calibri (MS)"/>
                  <a:ea typeface="Calibri (MS)"/>
                  <a:cs typeface="Calibri (MS)"/>
                  <a:sym typeface="Calibri (MS)"/>
                </a:rPr>
                <a:t>Prävention</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Grenzverletzungen</a:t>
              </a:r>
              <a:endParaRPr lang="en-US" sz="1634" dirty="0">
                <a:solidFill>
                  <a:srgbClr val="000000"/>
                </a:solidFill>
                <a:latin typeface="Calibri (MS)"/>
                <a:ea typeface="Calibri (MS)"/>
                <a:cs typeface="Calibri (MS)"/>
                <a:sym typeface="Calibri (MS)"/>
              </a:endParaRPr>
            </a:p>
            <a:p>
              <a:pPr marL="813421" lvl="2" indent="-342900" algn="l">
                <a:lnSpc>
                  <a:spcPts val="2451"/>
                </a:lnSpc>
                <a:buFont typeface="+mj-lt"/>
                <a:buAutoNum type="arabicPeriod"/>
              </a:pPr>
              <a:r>
                <a:rPr lang="en-US" sz="1634" dirty="0">
                  <a:solidFill>
                    <a:srgbClr val="000000"/>
                  </a:solidFill>
                  <a:latin typeface="Calibri (MS)"/>
                  <a:ea typeface="Calibri (MS)"/>
                  <a:cs typeface="Calibri (MS)"/>
                  <a:sym typeface="Calibri (MS)"/>
                </a:rPr>
                <a:t> Thema: </a:t>
              </a:r>
              <a:r>
                <a:rPr lang="en-US" sz="1634" dirty="0" err="1">
                  <a:solidFill>
                    <a:srgbClr val="000000"/>
                  </a:solidFill>
                  <a:latin typeface="Calibri (MS)"/>
                  <a:ea typeface="Calibri (MS)"/>
                  <a:cs typeface="Calibri (MS)"/>
                  <a:sym typeface="Calibri (MS)"/>
                </a:rPr>
                <a:t>Selbstschutz</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Verhaltenskodex</a:t>
              </a:r>
              <a:endParaRPr lang="en-US" sz="1634" dirty="0">
                <a:solidFill>
                  <a:srgbClr val="000000"/>
                </a:solidFill>
                <a:latin typeface="Calibri (MS)"/>
                <a:ea typeface="Calibri (MS)"/>
                <a:cs typeface="Calibri (MS)"/>
                <a:sym typeface="Calibri (MS)"/>
              </a:endParaRPr>
            </a:p>
            <a:p>
              <a:pPr marL="813421" lvl="2" indent="-342900" algn="l">
                <a:lnSpc>
                  <a:spcPts val="2451"/>
                </a:lnSpc>
                <a:buFont typeface="+mj-lt"/>
                <a:buAutoNum type="arabicPeriod"/>
              </a:pPr>
              <a:r>
                <a:rPr lang="en-US" sz="1634" dirty="0">
                  <a:solidFill>
                    <a:srgbClr val="000000"/>
                  </a:solidFill>
                  <a:latin typeface="Calibri (MS)"/>
                  <a:ea typeface="Calibri (MS)"/>
                  <a:cs typeface="Calibri (MS)"/>
                  <a:sym typeface="Calibri (MS)"/>
                </a:rPr>
                <a:t> Thema: </a:t>
              </a:r>
              <a:r>
                <a:rPr lang="en-US" sz="1634" dirty="0" err="1">
                  <a:solidFill>
                    <a:srgbClr val="000000"/>
                  </a:solidFill>
                  <a:latin typeface="Calibri (MS)"/>
                  <a:ea typeface="Calibri (MS)"/>
                  <a:cs typeface="Calibri (MS)"/>
                  <a:sym typeface="Calibri (MS)"/>
                </a:rPr>
                <a:t>Schutzkonzept</a:t>
              </a:r>
              <a:endParaRPr lang="en-US" sz="1634" dirty="0">
                <a:solidFill>
                  <a:srgbClr val="000000"/>
                </a:solidFill>
                <a:latin typeface="Calibri (MS)"/>
                <a:ea typeface="Calibri (MS)"/>
                <a:cs typeface="Calibri (MS)"/>
                <a:sym typeface="Calibri (MS)"/>
              </a:endParaRPr>
            </a:p>
            <a:p>
              <a:pPr marL="813421" lvl="2" indent="-342900" algn="l">
                <a:lnSpc>
                  <a:spcPts val="2451"/>
                </a:lnSpc>
                <a:buFont typeface="+mj-lt"/>
                <a:buAutoNum type="arabicPeriod"/>
              </a:pPr>
              <a:r>
                <a:rPr lang="en-US" sz="1634" dirty="0">
                  <a:solidFill>
                    <a:srgbClr val="000000"/>
                  </a:solidFill>
                  <a:latin typeface="Calibri (MS)"/>
                  <a:ea typeface="Calibri (MS)"/>
                  <a:cs typeface="Calibri (MS)"/>
                  <a:sym typeface="Calibri (MS)"/>
                </a:rPr>
                <a:t> Handout</a:t>
              </a:r>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61307" y="301579"/>
            <a:ext cx="8630986" cy="1567171"/>
            <a:chOff x="0" y="0"/>
            <a:chExt cx="11507981" cy="2089561"/>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61307" y="1757459"/>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Teil 3: Didaktisches Konzept - Lernziele des didaktischen Konzepts</a:t>
              </a:r>
            </a:p>
          </p:txBody>
        </p:sp>
      </p:grpSp>
      <p:grpSp>
        <p:nvGrpSpPr>
          <p:cNvPr id="10" name="Group 10"/>
          <p:cNvGrpSpPr/>
          <p:nvPr/>
        </p:nvGrpSpPr>
        <p:grpSpPr>
          <a:xfrm>
            <a:off x="2758028" y="3356065"/>
            <a:ext cx="2030153" cy="2268150"/>
            <a:chOff x="0" y="0"/>
            <a:chExt cx="1172813" cy="1310303"/>
          </a:xfrm>
        </p:grpSpPr>
        <p:sp>
          <p:nvSpPr>
            <p:cNvPr id="11" name="Freeform 11"/>
            <p:cNvSpPr/>
            <p:nvPr/>
          </p:nvSpPr>
          <p:spPr>
            <a:xfrm>
              <a:off x="0" y="0"/>
              <a:ext cx="1172813" cy="1310303"/>
            </a:xfrm>
            <a:custGeom>
              <a:avLst/>
              <a:gdLst/>
              <a:ahLst/>
              <a:cxnLst/>
              <a:rect l="l" t="t" r="r" b="b"/>
              <a:pathLst>
                <a:path w="1172813" h="1310303">
                  <a:moveTo>
                    <a:pt x="0" y="0"/>
                  </a:moveTo>
                  <a:lnTo>
                    <a:pt x="1172813" y="0"/>
                  </a:lnTo>
                  <a:lnTo>
                    <a:pt x="1172813" y="1310303"/>
                  </a:lnTo>
                  <a:lnTo>
                    <a:pt x="0" y="1310303"/>
                  </a:lnTo>
                  <a:close/>
                </a:path>
              </a:pathLst>
            </a:custGeom>
            <a:solidFill>
              <a:srgbClr val="FFFFFF"/>
            </a:solidFill>
            <a:ln w="28575" cap="sq">
              <a:solidFill>
                <a:srgbClr val="000000"/>
              </a:solidFill>
              <a:prstDash val="solid"/>
              <a:miter/>
            </a:ln>
          </p:spPr>
          <p:txBody>
            <a:bodyPr/>
            <a:lstStyle/>
            <a:p>
              <a:endParaRPr lang="de-DE"/>
            </a:p>
          </p:txBody>
        </p:sp>
        <p:sp>
          <p:nvSpPr>
            <p:cNvPr id="12" name="TextBox 12"/>
            <p:cNvSpPr txBox="1"/>
            <p:nvPr/>
          </p:nvSpPr>
          <p:spPr>
            <a:xfrm>
              <a:off x="0" y="28575"/>
              <a:ext cx="1172813" cy="1281728"/>
            </a:xfrm>
            <a:prstGeom prst="rect">
              <a:avLst/>
            </a:prstGeom>
          </p:spPr>
          <p:txBody>
            <a:bodyPr lIns="27081" tIns="27081" rIns="27081" bIns="27081" rtlCol="0" anchor="ctr"/>
            <a:lstStyle/>
            <a:p>
              <a:pPr marL="0" lvl="1" indent="0" algn="ctr">
                <a:lnSpc>
                  <a:spcPts val="3293"/>
                </a:lnSpc>
                <a:spcBef>
                  <a:spcPct val="0"/>
                </a:spcBef>
              </a:pPr>
              <a:endParaRPr/>
            </a:p>
          </p:txBody>
        </p:sp>
      </p:grpSp>
      <p:grpSp>
        <p:nvGrpSpPr>
          <p:cNvPr id="13" name="Group 13"/>
          <p:cNvGrpSpPr/>
          <p:nvPr/>
        </p:nvGrpSpPr>
        <p:grpSpPr>
          <a:xfrm>
            <a:off x="4965419" y="3356065"/>
            <a:ext cx="2030153" cy="2268150"/>
            <a:chOff x="0" y="0"/>
            <a:chExt cx="1172813" cy="1310303"/>
          </a:xfrm>
        </p:grpSpPr>
        <p:sp>
          <p:nvSpPr>
            <p:cNvPr id="14" name="Freeform 14"/>
            <p:cNvSpPr/>
            <p:nvPr/>
          </p:nvSpPr>
          <p:spPr>
            <a:xfrm>
              <a:off x="0" y="0"/>
              <a:ext cx="1172813" cy="1310303"/>
            </a:xfrm>
            <a:custGeom>
              <a:avLst/>
              <a:gdLst/>
              <a:ahLst/>
              <a:cxnLst/>
              <a:rect l="l" t="t" r="r" b="b"/>
              <a:pathLst>
                <a:path w="1172813" h="1310303">
                  <a:moveTo>
                    <a:pt x="0" y="0"/>
                  </a:moveTo>
                  <a:lnTo>
                    <a:pt x="1172813" y="0"/>
                  </a:lnTo>
                  <a:lnTo>
                    <a:pt x="1172813" y="1310303"/>
                  </a:lnTo>
                  <a:lnTo>
                    <a:pt x="0" y="1310303"/>
                  </a:lnTo>
                  <a:close/>
                </a:path>
              </a:pathLst>
            </a:custGeom>
            <a:solidFill>
              <a:srgbClr val="FFFFFF"/>
            </a:solidFill>
            <a:ln w="28575" cap="sq">
              <a:solidFill>
                <a:srgbClr val="000000"/>
              </a:solidFill>
              <a:prstDash val="solid"/>
              <a:miter/>
            </a:ln>
          </p:spPr>
          <p:txBody>
            <a:bodyPr/>
            <a:lstStyle/>
            <a:p>
              <a:endParaRPr lang="de-DE"/>
            </a:p>
          </p:txBody>
        </p:sp>
        <p:sp>
          <p:nvSpPr>
            <p:cNvPr id="15" name="TextBox 15"/>
            <p:cNvSpPr txBox="1"/>
            <p:nvPr/>
          </p:nvSpPr>
          <p:spPr>
            <a:xfrm>
              <a:off x="0" y="28575"/>
              <a:ext cx="1172813" cy="1281728"/>
            </a:xfrm>
            <a:prstGeom prst="rect">
              <a:avLst/>
            </a:prstGeom>
          </p:spPr>
          <p:txBody>
            <a:bodyPr lIns="27081" tIns="27081" rIns="27081" bIns="27081" rtlCol="0" anchor="ctr"/>
            <a:lstStyle/>
            <a:p>
              <a:pPr marL="0" lvl="1" indent="0" algn="ctr">
                <a:lnSpc>
                  <a:spcPts val="3293"/>
                </a:lnSpc>
                <a:spcBef>
                  <a:spcPct val="0"/>
                </a:spcBef>
              </a:pPr>
              <a:endParaRPr/>
            </a:p>
          </p:txBody>
        </p:sp>
      </p:grpSp>
      <p:grpSp>
        <p:nvGrpSpPr>
          <p:cNvPr id="16" name="Group 16"/>
          <p:cNvGrpSpPr/>
          <p:nvPr/>
        </p:nvGrpSpPr>
        <p:grpSpPr>
          <a:xfrm>
            <a:off x="5393401" y="2768971"/>
            <a:ext cx="1174189" cy="117418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00000"/>
              </a:solidFill>
              <a:prstDash val="solid"/>
              <a:miter/>
            </a:ln>
          </p:spPr>
          <p:txBody>
            <a:bodyPr/>
            <a:lstStyle/>
            <a:p>
              <a:endParaRPr lang="de-DE"/>
            </a:p>
          </p:txBody>
        </p:sp>
        <p:sp>
          <p:nvSpPr>
            <p:cNvPr id="18" name="TextBox 18"/>
            <p:cNvSpPr txBox="1"/>
            <p:nvPr/>
          </p:nvSpPr>
          <p:spPr>
            <a:xfrm>
              <a:off x="76200" y="104775"/>
              <a:ext cx="660400" cy="631825"/>
            </a:xfrm>
            <a:prstGeom prst="rect">
              <a:avLst/>
            </a:prstGeom>
          </p:spPr>
          <p:txBody>
            <a:bodyPr lIns="27081" tIns="27081" rIns="27081" bIns="27081" rtlCol="0" anchor="ctr"/>
            <a:lstStyle/>
            <a:p>
              <a:pPr marL="0" lvl="1" indent="0" algn="ctr">
                <a:lnSpc>
                  <a:spcPts val="3293"/>
                </a:lnSpc>
                <a:spcBef>
                  <a:spcPct val="0"/>
                </a:spcBef>
              </a:pPr>
              <a:endParaRPr/>
            </a:p>
          </p:txBody>
        </p:sp>
      </p:grpSp>
      <p:grpSp>
        <p:nvGrpSpPr>
          <p:cNvPr id="19" name="Group 19"/>
          <p:cNvGrpSpPr/>
          <p:nvPr/>
        </p:nvGrpSpPr>
        <p:grpSpPr>
          <a:xfrm>
            <a:off x="7172810" y="3356065"/>
            <a:ext cx="2030153" cy="2268150"/>
            <a:chOff x="0" y="0"/>
            <a:chExt cx="1172813" cy="1310303"/>
          </a:xfrm>
        </p:grpSpPr>
        <p:sp>
          <p:nvSpPr>
            <p:cNvPr id="20" name="Freeform 20"/>
            <p:cNvSpPr/>
            <p:nvPr/>
          </p:nvSpPr>
          <p:spPr>
            <a:xfrm>
              <a:off x="0" y="0"/>
              <a:ext cx="1172813" cy="1310303"/>
            </a:xfrm>
            <a:custGeom>
              <a:avLst/>
              <a:gdLst/>
              <a:ahLst/>
              <a:cxnLst/>
              <a:rect l="l" t="t" r="r" b="b"/>
              <a:pathLst>
                <a:path w="1172813" h="1310303">
                  <a:moveTo>
                    <a:pt x="0" y="0"/>
                  </a:moveTo>
                  <a:lnTo>
                    <a:pt x="1172813" y="0"/>
                  </a:lnTo>
                  <a:lnTo>
                    <a:pt x="1172813" y="1310303"/>
                  </a:lnTo>
                  <a:lnTo>
                    <a:pt x="0" y="1310303"/>
                  </a:lnTo>
                  <a:close/>
                </a:path>
              </a:pathLst>
            </a:custGeom>
            <a:solidFill>
              <a:srgbClr val="FFFFFF"/>
            </a:solidFill>
            <a:ln w="28575" cap="sq">
              <a:solidFill>
                <a:srgbClr val="000000"/>
              </a:solidFill>
              <a:prstDash val="solid"/>
              <a:miter/>
            </a:ln>
          </p:spPr>
          <p:txBody>
            <a:bodyPr/>
            <a:lstStyle/>
            <a:p>
              <a:endParaRPr lang="de-DE"/>
            </a:p>
          </p:txBody>
        </p:sp>
        <p:sp>
          <p:nvSpPr>
            <p:cNvPr id="21" name="TextBox 21"/>
            <p:cNvSpPr txBox="1"/>
            <p:nvPr/>
          </p:nvSpPr>
          <p:spPr>
            <a:xfrm>
              <a:off x="0" y="28575"/>
              <a:ext cx="1172813" cy="1281728"/>
            </a:xfrm>
            <a:prstGeom prst="rect">
              <a:avLst/>
            </a:prstGeom>
          </p:spPr>
          <p:txBody>
            <a:bodyPr lIns="27081" tIns="27081" rIns="27081" bIns="27081" rtlCol="0" anchor="ctr"/>
            <a:lstStyle/>
            <a:p>
              <a:pPr marL="0" lvl="1" indent="0" algn="ctr">
                <a:lnSpc>
                  <a:spcPts val="3293"/>
                </a:lnSpc>
                <a:spcBef>
                  <a:spcPct val="0"/>
                </a:spcBef>
              </a:pPr>
              <a:endParaRPr/>
            </a:p>
          </p:txBody>
        </p:sp>
      </p:grpSp>
      <p:grpSp>
        <p:nvGrpSpPr>
          <p:cNvPr id="22" name="Group 22"/>
          <p:cNvGrpSpPr/>
          <p:nvPr/>
        </p:nvGrpSpPr>
        <p:grpSpPr>
          <a:xfrm>
            <a:off x="7600792" y="2768971"/>
            <a:ext cx="1174189" cy="117418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00000"/>
              </a:solidFill>
              <a:prstDash val="solid"/>
              <a:miter/>
            </a:ln>
          </p:spPr>
          <p:txBody>
            <a:bodyPr/>
            <a:lstStyle/>
            <a:p>
              <a:endParaRPr lang="de-DE"/>
            </a:p>
          </p:txBody>
        </p:sp>
        <p:sp>
          <p:nvSpPr>
            <p:cNvPr id="24" name="TextBox 24"/>
            <p:cNvSpPr txBox="1"/>
            <p:nvPr/>
          </p:nvSpPr>
          <p:spPr>
            <a:xfrm>
              <a:off x="76200" y="104775"/>
              <a:ext cx="660400" cy="631825"/>
            </a:xfrm>
            <a:prstGeom prst="rect">
              <a:avLst/>
            </a:prstGeom>
          </p:spPr>
          <p:txBody>
            <a:bodyPr lIns="27081" tIns="27081" rIns="27081" bIns="27081" rtlCol="0" anchor="ctr"/>
            <a:lstStyle/>
            <a:p>
              <a:pPr marL="0" lvl="1" indent="0" algn="ctr">
                <a:lnSpc>
                  <a:spcPts val="3293"/>
                </a:lnSpc>
                <a:spcBef>
                  <a:spcPct val="0"/>
                </a:spcBef>
              </a:pPr>
              <a:endParaRPr/>
            </a:p>
          </p:txBody>
        </p:sp>
      </p:grpSp>
      <p:grpSp>
        <p:nvGrpSpPr>
          <p:cNvPr id="25" name="Group 25"/>
          <p:cNvGrpSpPr/>
          <p:nvPr/>
        </p:nvGrpSpPr>
        <p:grpSpPr>
          <a:xfrm>
            <a:off x="3186010" y="2768971"/>
            <a:ext cx="1174189" cy="117418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00000"/>
              </a:solidFill>
              <a:prstDash val="solid"/>
              <a:miter/>
            </a:ln>
          </p:spPr>
          <p:txBody>
            <a:bodyPr/>
            <a:lstStyle/>
            <a:p>
              <a:endParaRPr lang="de-DE"/>
            </a:p>
          </p:txBody>
        </p:sp>
        <p:sp>
          <p:nvSpPr>
            <p:cNvPr id="27" name="TextBox 27"/>
            <p:cNvSpPr txBox="1"/>
            <p:nvPr/>
          </p:nvSpPr>
          <p:spPr>
            <a:xfrm>
              <a:off x="76200" y="47625"/>
              <a:ext cx="660400" cy="688975"/>
            </a:xfrm>
            <a:prstGeom prst="rect">
              <a:avLst/>
            </a:prstGeom>
          </p:spPr>
          <p:txBody>
            <a:bodyPr lIns="27081" tIns="27081" rIns="27081" bIns="27081" rtlCol="0" anchor="ctr"/>
            <a:lstStyle/>
            <a:p>
              <a:pPr marL="0" lvl="0" indent="0" algn="ctr">
                <a:lnSpc>
                  <a:spcPts val="1858"/>
                </a:lnSpc>
                <a:spcBef>
                  <a:spcPct val="0"/>
                </a:spcBef>
              </a:pPr>
              <a:endParaRPr/>
            </a:p>
          </p:txBody>
        </p:sp>
      </p:grpSp>
      <p:grpSp>
        <p:nvGrpSpPr>
          <p:cNvPr id="28" name="Group 28"/>
          <p:cNvGrpSpPr/>
          <p:nvPr/>
        </p:nvGrpSpPr>
        <p:grpSpPr>
          <a:xfrm>
            <a:off x="550637" y="3356065"/>
            <a:ext cx="2030153" cy="2268150"/>
            <a:chOff x="0" y="0"/>
            <a:chExt cx="1172813" cy="1310303"/>
          </a:xfrm>
        </p:grpSpPr>
        <p:sp>
          <p:nvSpPr>
            <p:cNvPr id="29" name="Freeform 29"/>
            <p:cNvSpPr/>
            <p:nvPr/>
          </p:nvSpPr>
          <p:spPr>
            <a:xfrm>
              <a:off x="0" y="0"/>
              <a:ext cx="1172813" cy="1310303"/>
            </a:xfrm>
            <a:custGeom>
              <a:avLst/>
              <a:gdLst/>
              <a:ahLst/>
              <a:cxnLst/>
              <a:rect l="l" t="t" r="r" b="b"/>
              <a:pathLst>
                <a:path w="1172813" h="1310303">
                  <a:moveTo>
                    <a:pt x="0" y="0"/>
                  </a:moveTo>
                  <a:lnTo>
                    <a:pt x="1172813" y="0"/>
                  </a:lnTo>
                  <a:lnTo>
                    <a:pt x="1172813" y="1310303"/>
                  </a:lnTo>
                  <a:lnTo>
                    <a:pt x="0" y="1310303"/>
                  </a:lnTo>
                  <a:close/>
                </a:path>
              </a:pathLst>
            </a:custGeom>
            <a:solidFill>
              <a:srgbClr val="FFFFFF"/>
            </a:solidFill>
            <a:ln w="28575" cap="sq">
              <a:solidFill>
                <a:srgbClr val="000000"/>
              </a:solidFill>
              <a:prstDash val="solid"/>
              <a:miter/>
            </a:ln>
          </p:spPr>
          <p:txBody>
            <a:bodyPr/>
            <a:lstStyle/>
            <a:p>
              <a:endParaRPr lang="de-DE"/>
            </a:p>
          </p:txBody>
        </p:sp>
        <p:sp>
          <p:nvSpPr>
            <p:cNvPr id="30" name="TextBox 30"/>
            <p:cNvSpPr txBox="1"/>
            <p:nvPr/>
          </p:nvSpPr>
          <p:spPr>
            <a:xfrm>
              <a:off x="0" y="28575"/>
              <a:ext cx="1172813" cy="1281728"/>
            </a:xfrm>
            <a:prstGeom prst="rect">
              <a:avLst/>
            </a:prstGeom>
          </p:spPr>
          <p:txBody>
            <a:bodyPr lIns="27081" tIns="27081" rIns="27081" bIns="27081" rtlCol="0" anchor="ctr"/>
            <a:lstStyle/>
            <a:p>
              <a:pPr marL="0" lvl="1" indent="0" algn="ctr">
                <a:lnSpc>
                  <a:spcPts val="3293"/>
                </a:lnSpc>
                <a:spcBef>
                  <a:spcPct val="0"/>
                </a:spcBef>
              </a:pPr>
              <a:endParaRPr/>
            </a:p>
          </p:txBody>
        </p:sp>
      </p:grpSp>
      <p:grpSp>
        <p:nvGrpSpPr>
          <p:cNvPr id="31" name="Group 31"/>
          <p:cNvGrpSpPr/>
          <p:nvPr/>
        </p:nvGrpSpPr>
        <p:grpSpPr>
          <a:xfrm>
            <a:off x="978619" y="2768971"/>
            <a:ext cx="1174189" cy="117418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00000"/>
              </a:solidFill>
              <a:prstDash val="solid"/>
              <a:miter/>
            </a:ln>
          </p:spPr>
          <p:txBody>
            <a:bodyPr/>
            <a:lstStyle/>
            <a:p>
              <a:endParaRPr lang="de-DE"/>
            </a:p>
          </p:txBody>
        </p:sp>
        <p:sp>
          <p:nvSpPr>
            <p:cNvPr id="33" name="TextBox 33"/>
            <p:cNvSpPr txBox="1"/>
            <p:nvPr/>
          </p:nvSpPr>
          <p:spPr>
            <a:xfrm>
              <a:off x="76200" y="47625"/>
              <a:ext cx="660400" cy="688975"/>
            </a:xfrm>
            <a:prstGeom prst="rect">
              <a:avLst/>
            </a:prstGeom>
          </p:spPr>
          <p:txBody>
            <a:bodyPr lIns="27081" tIns="27081" rIns="27081" bIns="27081" rtlCol="0" anchor="ctr"/>
            <a:lstStyle/>
            <a:p>
              <a:pPr marL="0" lvl="0" indent="0" algn="ctr">
                <a:lnSpc>
                  <a:spcPts val="1858"/>
                </a:lnSpc>
                <a:spcBef>
                  <a:spcPct val="0"/>
                </a:spcBef>
              </a:pPr>
              <a:endParaRPr/>
            </a:p>
          </p:txBody>
        </p:sp>
      </p:grpSp>
      <p:sp>
        <p:nvSpPr>
          <p:cNvPr id="34" name="TextBox 34"/>
          <p:cNvSpPr txBox="1"/>
          <p:nvPr/>
        </p:nvSpPr>
        <p:spPr>
          <a:xfrm>
            <a:off x="667315" y="4277655"/>
            <a:ext cx="1796797" cy="649115"/>
          </a:xfrm>
          <a:prstGeom prst="rect">
            <a:avLst/>
          </a:prstGeom>
        </p:spPr>
        <p:txBody>
          <a:bodyPr lIns="0" tIns="0" rIns="0" bIns="0" rtlCol="0" anchor="t">
            <a:spAutoFit/>
          </a:bodyPr>
          <a:lstStyle/>
          <a:p>
            <a:pPr marL="0" lvl="1" indent="0" algn="ctr">
              <a:lnSpc>
                <a:spcPts val="2512"/>
              </a:lnSpc>
              <a:spcBef>
                <a:spcPct val="0"/>
              </a:spcBef>
            </a:pPr>
            <a:r>
              <a:rPr lang="en-US" sz="2284">
                <a:solidFill>
                  <a:srgbClr val="000000"/>
                </a:solidFill>
                <a:latin typeface="A Day Without Sun Text"/>
                <a:ea typeface="A Day Without Sun Text"/>
                <a:cs typeface="A Day Without Sun Text"/>
                <a:sym typeface="A Day Without Sun Text"/>
              </a:rPr>
              <a:t>Erkennen von Grenzverletzungen </a:t>
            </a:r>
          </a:p>
        </p:txBody>
      </p:sp>
      <p:sp>
        <p:nvSpPr>
          <p:cNvPr id="35" name="TextBox 35"/>
          <p:cNvSpPr txBox="1"/>
          <p:nvPr/>
        </p:nvSpPr>
        <p:spPr>
          <a:xfrm>
            <a:off x="1082690" y="2687612"/>
            <a:ext cx="966046" cy="1203556"/>
          </a:xfrm>
          <a:prstGeom prst="rect">
            <a:avLst/>
          </a:prstGeom>
        </p:spPr>
        <p:txBody>
          <a:bodyPr lIns="0" tIns="0" rIns="0" bIns="0" rtlCol="0" anchor="t">
            <a:spAutoFit/>
          </a:bodyPr>
          <a:lstStyle/>
          <a:p>
            <a:pPr algn="ctr">
              <a:lnSpc>
                <a:spcPts val="9860"/>
              </a:lnSpc>
              <a:spcBef>
                <a:spcPct val="0"/>
              </a:spcBef>
            </a:pPr>
            <a:r>
              <a:rPr lang="en-US" sz="7043" dirty="0">
                <a:solidFill>
                  <a:srgbClr val="000000"/>
                </a:solidFill>
                <a:latin typeface="Bernoru"/>
                <a:ea typeface="Bernoru"/>
                <a:cs typeface="Bernoru"/>
                <a:sym typeface="Bernoru"/>
              </a:rPr>
              <a:t>1</a:t>
            </a:r>
          </a:p>
        </p:txBody>
      </p:sp>
      <p:sp>
        <p:nvSpPr>
          <p:cNvPr id="36" name="TextBox 36"/>
          <p:cNvSpPr txBox="1"/>
          <p:nvPr/>
        </p:nvSpPr>
        <p:spPr>
          <a:xfrm>
            <a:off x="3290082" y="2687612"/>
            <a:ext cx="966046" cy="1203556"/>
          </a:xfrm>
          <a:prstGeom prst="rect">
            <a:avLst/>
          </a:prstGeom>
        </p:spPr>
        <p:txBody>
          <a:bodyPr lIns="0" tIns="0" rIns="0" bIns="0" rtlCol="0" anchor="t">
            <a:spAutoFit/>
          </a:bodyPr>
          <a:lstStyle/>
          <a:p>
            <a:pPr algn="ctr">
              <a:lnSpc>
                <a:spcPts val="9860"/>
              </a:lnSpc>
              <a:spcBef>
                <a:spcPct val="0"/>
              </a:spcBef>
            </a:pPr>
            <a:r>
              <a:rPr lang="en-US" sz="7043">
                <a:solidFill>
                  <a:srgbClr val="000000"/>
                </a:solidFill>
                <a:latin typeface="Bernoru"/>
                <a:ea typeface="Bernoru"/>
                <a:cs typeface="Bernoru"/>
                <a:sym typeface="Bernoru"/>
              </a:rPr>
              <a:t>2</a:t>
            </a:r>
          </a:p>
        </p:txBody>
      </p:sp>
      <p:sp>
        <p:nvSpPr>
          <p:cNvPr id="37" name="TextBox 37"/>
          <p:cNvSpPr txBox="1"/>
          <p:nvPr/>
        </p:nvSpPr>
        <p:spPr>
          <a:xfrm>
            <a:off x="7704864" y="2687612"/>
            <a:ext cx="966046" cy="1203556"/>
          </a:xfrm>
          <a:prstGeom prst="rect">
            <a:avLst/>
          </a:prstGeom>
        </p:spPr>
        <p:txBody>
          <a:bodyPr lIns="0" tIns="0" rIns="0" bIns="0" rtlCol="0" anchor="t">
            <a:spAutoFit/>
          </a:bodyPr>
          <a:lstStyle/>
          <a:p>
            <a:pPr algn="ctr">
              <a:lnSpc>
                <a:spcPts val="9860"/>
              </a:lnSpc>
              <a:spcBef>
                <a:spcPct val="0"/>
              </a:spcBef>
            </a:pPr>
            <a:r>
              <a:rPr lang="en-US" sz="7043">
                <a:solidFill>
                  <a:srgbClr val="000000"/>
                </a:solidFill>
                <a:latin typeface="Bernoru"/>
                <a:ea typeface="Bernoru"/>
                <a:cs typeface="Bernoru"/>
                <a:sym typeface="Bernoru"/>
              </a:rPr>
              <a:t>4</a:t>
            </a:r>
          </a:p>
        </p:txBody>
      </p:sp>
      <p:sp>
        <p:nvSpPr>
          <p:cNvPr id="38" name="TextBox 38"/>
          <p:cNvSpPr txBox="1"/>
          <p:nvPr/>
        </p:nvSpPr>
        <p:spPr>
          <a:xfrm>
            <a:off x="2874118" y="4277655"/>
            <a:ext cx="1796797" cy="649115"/>
          </a:xfrm>
          <a:prstGeom prst="rect">
            <a:avLst/>
          </a:prstGeom>
        </p:spPr>
        <p:txBody>
          <a:bodyPr lIns="0" tIns="0" rIns="0" bIns="0" rtlCol="0" anchor="t">
            <a:spAutoFit/>
          </a:bodyPr>
          <a:lstStyle/>
          <a:p>
            <a:pPr marL="0" lvl="1" indent="0" algn="ctr">
              <a:lnSpc>
                <a:spcPts val="2512"/>
              </a:lnSpc>
              <a:spcBef>
                <a:spcPct val="0"/>
              </a:spcBef>
            </a:pPr>
            <a:r>
              <a:rPr lang="en-US" sz="2284">
                <a:solidFill>
                  <a:srgbClr val="000000"/>
                </a:solidFill>
                <a:latin typeface="A Day Without Sun Text"/>
                <a:ea typeface="A Day Without Sun Text"/>
                <a:cs typeface="A Day Without Sun Text"/>
                <a:sym typeface="A Day Without Sun Text"/>
              </a:rPr>
              <a:t>Stärkung des Selbstschutzes</a:t>
            </a:r>
          </a:p>
        </p:txBody>
      </p:sp>
      <p:sp>
        <p:nvSpPr>
          <p:cNvPr id="39" name="TextBox 39"/>
          <p:cNvSpPr txBox="1"/>
          <p:nvPr/>
        </p:nvSpPr>
        <p:spPr>
          <a:xfrm>
            <a:off x="5082685" y="4226878"/>
            <a:ext cx="1796797" cy="963930"/>
          </a:xfrm>
          <a:prstGeom prst="rect">
            <a:avLst/>
          </a:prstGeom>
        </p:spPr>
        <p:txBody>
          <a:bodyPr lIns="0" tIns="0" rIns="0" bIns="0" rtlCol="0" anchor="t">
            <a:spAutoFit/>
          </a:bodyPr>
          <a:lstStyle/>
          <a:p>
            <a:pPr marL="0" lvl="1" indent="0" algn="ctr">
              <a:lnSpc>
                <a:spcPts val="2512"/>
              </a:lnSpc>
              <a:spcBef>
                <a:spcPct val="0"/>
              </a:spcBef>
            </a:pPr>
            <a:r>
              <a:rPr lang="en-US" sz="2284">
                <a:solidFill>
                  <a:srgbClr val="000000"/>
                </a:solidFill>
                <a:latin typeface="A Day Without Sun Text"/>
                <a:ea typeface="A Day Without Sun Text"/>
                <a:cs typeface="A Day Without Sun Text"/>
                <a:sym typeface="A Day Without Sun Text"/>
              </a:rPr>
              <a:t>Förderung von Kommunikation und Unterstützung </a:t>
            </a:r>
          </a:p>
        </p:txBody>
      </p:sp>
      <p:sp>
        <p:nvSpPr>
          <p:cNvPr id="40" name="TextBox 40"/>
          <p:cNvSpPr txBox="1"/>
          <p:nvPr/>
        </p:nvSpPr>
        <p:spPr>
          <a:xfrm>
            <a:off x="7290076" y="4226878"/>
            <a:ext cx="1796797" cy="649115"/>
          </a:xfrm>
          <a:prstGeom prst="rect">
            <a:avLst/>
          </a:prstGeom>
        </p:spPr>
        <p:txBody>
          <a:bodyPr lIns="0" tIns="0" rIns="0" bIns="0" rtlCol="0" anchor="t">
            <a:spAutoFit/>
          </a:bodyPr>
          <a:lstStyle/>
          <a:p>
            <a:pPr marL="0" lvl="1" indent="0" algn="ctr">
              <a:lnSpc>
                <a:spcPts val="2512"/>
              </a:lnSpc>
              <a:spcBef>
                <a:spcPct val="0"/>
              </a:spcBef>
            </a:pPr>
            <a:r>
              <a:rPr lang="en-US" sz="2284">
                <a:solidFill>
                  <a:srgbClr val="000000"/>
                </a:solidFill>
                <a:latin typeface="A Day Without Sun Text"/>
                <a:ea typeface="A Day Without Sun Text"/>
                <a:cs typeface="A Day Without Sun Text"/>
                <a:sym typeface="A Day Without Sun Text"/>
              </a:rPr>
              <a:t>Entwicklung eines Verhaltenskodex</a:t>
            </a:r>
          </a:p>
        </p:txBody>
      </p:sp>
      <p:sp>
        <p:nvSpPr>
          <p:cNvPr id="41" name="TextBox 41"/>
          <p:cNvSpPr txBox="1"/>
          <p:nvPr/>
        </p:nvSpPr>
        <p:spPr>
          <a:xfrm>
            <a:off x="5497473" y="2687612"/>
            <a:ext cx="966046" cy="1203556"/>
          </a:xfrm>
          <a:prstGeom prst="rect">
            <a:avLst/>
          </a:prstGeom>
        </p:spPr>
        <p:txBody>
          <a:bodyPr lIns="0" tIns="0" rIns="0" bIns="0" rtlCol="0" anchor="t">
            <a:spAutoFit/>
          </a:bodyPr>
          <a:lstStyle/>
          <a:p>
            <a:pPr algn="ctr">
              <a:lnSpc>
                <a:spcPts val="9860"/>
              </a:lnSpc>
              <a:spcBef>
                <a:spcPct val="0"/>
              </a:spcBef>
            </a:pPr>
            <a:r>
              <a:rPr lang="en-US" sz="7043">
                <a:solidFill>
                  <a:srgbClr val="000000"/>
                </a:solidFill>
                <a:latin typeface="Bernoru"/>
                <a:ea typeface="Bernoru"/>
                <a:cs typeface="Bernoru"/>
                <a:sym typeface="Bernoru"/>
              </a:rPr>
              <a:t>3</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77889"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61307" y="301579"/>
            <a:ext cx="8630986" cy="1567171"/>
            <a:chOff x="0" y="0"/>
            <a:chExt cx="11507981" cy="2089561"/>
          </a:xfrm>
        </p:grpSpPr>
        <p:sp>
          <p:nvSpPr>
            <p:cNvPr id="5" name="Freeform 5"/>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6" name="TextBox 6"/>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61307" y="1757459"/>
            <a:ext cx="8630986" cy="403420"/>
            <a:chOff x="0" y="0"/>
            <a:chExt cx="11507981" cy="537894"/>
          </a:xfrm>
        </p:grpSpPr>
        <p:sp>
          <p:nvSpPr>
            <p:cNvPr id="8" name="Freeform 8"/>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9" name="TextBox 9"/>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1115"/>
                  </a:solidFill>
                  <a:latin typeface="Calibri (MS)"/>
                  <a:ea typeface="Calibri (MS)"/>
                  <a:cs typeface="Calibri (MS)"/>
                  <a:sym typeface="Calibri (MS)"/>
                </a:rPr>
                <a:t>Teil 3: Didaktisches Konzept - Auszüge aus dem Lehrmaterial</a:t>
              </a:r>
            </a:p>
          </p:txBody>
        </p:sp>
      </p:grpSp>
      <p:grpSp>
        <p:nvGrpSpPr>
          <p:cNvPr id="10" name="Group 10"/>
          <p:cNvGrpSpPr/>
          <p:nvPr/>
        </p:nvGrpSpPr>
        <p:grpSpPr>
          <a:xfrm>
            <a:off x="328632" y="2236476"/>
            <a:ext cx="5090088" cy="3453531"/>
            <a:chOff x="0" y="0"/>
            <a:chExt cx="6786785" cy="4604708"/>
          </a:xfrm>
        </p:grpSpPr>
        <p:sp>
          <p:nvSpPr>
            <p:cNvPr id="11" name="Freeform 11"/>
            <p:cNvSpPr/>
            <p:nvPr/>
          </p:nvSpPr>
          <p:spPr>
            <a:xfrm>
              <a:off x="2148884" y="624684"/>
              <a:ext cx="2262303" cy="755044"/>
            </a:xfrm>
            <a:custGeom>
              <a:avLst/>
              <a:gdLst/>
              <a:ahLst/>
              <a:cxnLst/>
              <a:rect l="l" t="t" r="r" b="b"/>
              <a:pathLst>
                <a:path w="2262303" h="755044">
                  <a:moveTo>
                    <a:pt x="0" y="0"/>
                  </a:moveTo>
                  <a:lnTo>
                    <a:pt x="2262303" y="0"/>
                  </a:lnTo>
                  <a:lnTo>
                    <a:pt x="2262303" y="755044"/>
                  </a:lnTo>
                  <a:lnTo>
                    <a:pt x="0" y="755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grpSp>
          <p:nvGrpSpPr>
            <p:cNvPr id="12" name="Group 12"/>
            <p:cNvGrpSpPr/>
            <p:nvPr/>
          </p:nvGrpSpPr>
          <p:grpSpPr>
            <a:xfrm>
              <a:off x="0" y="1628492"/>
              <a:ext cx="6786785" cy="2766101"/>
              <a:chOff x="0" y="0"/>
              <a:chExt cx="2416799" cy="985019"/>
            </a:xfrm>
          </p:grpSpPr>
          <p:sp>
            <p:nvSpPr>
              <p:cNvPr id="13" name="Freeform 13"/>
              <p:cNvSpPr/>
              <p:nvPr/>
            </p:nvSpPr>
            <p:spPr>
              <a:xfrm>
                <a:off x="0" y="0"/>
                <a:ext cx="2416799" cy="985019"/>
              </a:xfrm>
              <a:custGeom>
                <a:avLst/>
                <a:gdLst/>
                <a:ahLst/>
                <a:cxnLst/>
                <a:rect l="l" t="t" r="r" b="b"/>
                <a:pathLst>
                  <a:path w="2416799" h="985019">
                    <a:moveTo>
                      <a:pt x="148361" y="0"/>
                    </a:moveTo>
                    <a:lnTo>
                      <a:pt x="2268438" y="0"/>
                    </a:lnTo>
                    <a:cubicBezTo>
                      <a:pt x="2350375" y="0"/>
                      <a:pt x="2416799" y="66423"/>
                      <a:pt x="2416799" y="148361"/>
                    </a:cubicBezTo>
                    <a:lnTo>
                      <a:pt x="2416799" y="836658"/>
                    </a:lnTo>
                    <a:cubicBezTo>
                      <a:pt x="2416799" y="918595"/>
                      <a:pt x="2350375" y="985019"/>
                      <a:pt x="2268438" y="985019"/>
                    </a:cubicBezTo>
                    <a:lnTo>
                      <a:pt x="148361" y="985019"/>
                    </a:lnTo>
                    <a:cubicBezTo>
                      <a:pt x="66423" y="985019"/>
                      <a:pt x="0" y="918595"/>
                      <a:pt x="0" y="836658"/>
                    </a:cubicBezTo>
                    <a:lnTo>
                      <a:pt x="0" y="148361"/>
                    </a:lnTo>
                    <a:cubicBezTo>
                      <a:pt x="0" y="66423"/>
                      <a:pt x="66423" y="0"/>
                      <a:pt x="148361" y="0"/>
                    </a:cubicBezTo>
                    <a:close/>
                  </a:path>
                </a:pathLst>
              </a:custGeom>
              <a:solidFill>
                <a:srgbClr val="000000">
                  <a:alpha val="0"/>
                </a:srgbClr>
              </a:solidFill>
              <a:ln w="28575" cap="rnd">
                <a:solidFill>
                  <a:srgbClr val="000000"/>
                </a:solidFill>
                <a:prstDash val="solid"/>
                <a:round/>
              </a:ln>
            </p:spPr>
            <p:txBody>
              <a:bodyPr/>
              <a:lstStyle/>
              <a:p>
                <a:endParaRPr lang="de-DE"/>
              </a:p>
            </p:txBody>
          </p:sp>
          <p:sp>
            <p:nvSpPr>
              <p:cNvPr id="14" name="TextBox 14"/>
              <p:cNvSpPr txBox="1"/>
              <p:nvPr/>
            </p:nvSpPr>
            <p:spPr>
              <a:xfrm>
                <a:off x="0" y="-19050"/>
                <a:ext cx="2416799" cy="1004069"/>
              </a:xfrm>
              <a:prstGeom prst="rect">
                <a:avLst/>
              </a:prstGeom>
            </p:spPr>
            <p:txBody>
              <a:bodyPr lIns="36355" tIns="36355" rIns="36355" bIns="36355" rtlCol="0" anchor="ctr"/>
              <a:lstStyle/>
              <a:p>
                <a:pPr algn="ctr">
                  <a:lnSpc>
                    <a:spcPts val="1322"/>
                  </a:lnSpc>
                  <a:spcBef>
                    <a:spcPct val="0"/>
                  </a:spcBef>
                </a:pPr>
                <a:endParaRPr/>
              </a:p>
            </p:txBody>
          </p:sp>
        </p:grpSp>
        <p:sp>
          <p:nvSpPr>
            <p:cNvPr id="15" name="TextBox 15"/>
            <p:cNvSpPr txBox="1"/>
            <p:nvPr/>
          </p:nvSpPr>
          <p:spPr>
            <a:xfrm>
              <a:off x="111855" y="1697064"/>
              <a:ext cx="6563074" cy="2907643"/>
            </a:xfrm>
            <a:prstGeom prst="rect">
              <a:avLst/>
            </a:prstGeom>
          </p:spPr>
          <p:txBody>
            <a:bodyPr lIns="0" tIns="0" rIns="0" bIns="0" rtlCol="0" anchor="t">
              <a:spAutoFit/>
            </a:bodyPr>
            <a:lstStyle/>
            <a:p>
              <a:pPr algn="ctr">
                <a:lnSpc>
                  <a:spcPts val="1733"/>
                </a:lnSpc>
              </a:pPr>
              <a:r>
                <a:rPr lang="en-US" sz="1238" b="1" u="sng">
                  <a:solidFill>
                    <a:srgbClr val="000000"/>
                  </a:solidFill>
                  <a:latin typeface="A Day Without Sun Text Bold"/>
                  <a:ea typeface="A Day Without Sun Text Bold"/>
                  <a:cs typeface="A Day Without Sun Text Bold"/>
                  <a:sym typeface="A Day Without Sun Text Bold"/>
                </a:rPr>
                <a:t>Minenfeld</a:t>
              </a:r>
            </a:p>
            <a:p>
              <a:pPr algn="ctr">
                <a:lnSpc>
                  <a:spcPts val="1733"/>
                </a:lnSpc>
              </a:pPr>
              <a:r>
                <a:rPr lang="en-US" sz="1238">
                  <a:solidFill>
                    <a:srgbClr val="000000"/>
                  </a:solidFill>
                  <a:latin typeface="A Day Without Sun Text"/>
                  <a:ea typeface="A Day Without Sun Text"/>
                  <a:cs typeface="A Day Without Sun Text"/>
                  <a:sym typeface="A Day Without Sun Text"/>
                </a:rPr>
                <a:t>Die Teilnehmenden bilden Paare. Einer Person werden die Augen verbunden. Diese </a:t>
              </a:r>
            </a:p>
            <a:p>
              <a:pPr algn="ctr">
                <a:lnSpc>
                  <a:spcPts val="1733"/>
                </a:lnSpc>
              </a:pPr>
              <a:r>
                <a:rPr lang="en-US" sz="1238">
                  <a:solidFill>
                    <a:srgbClr val="000000"/>
                  </a:solidFill>
                  <a:latin typeface="A Day Without Sun Text"/>
                  <a:ea typeface="A Day Without Sun Text"/>
                  <a:cs typeface="A Day Without Sun Text"/>
                  <a:sym typeface="A Day Without Sun Text"/>
                </a:rPr>
                <a:t>muss durch ein "Minenfeld" laufen. Als Minen dienen beliebige Gegenstände, die in einem </a:t>
              </a:r>
            </a:p>
            <a:p>
              <a:pPr algn="ctr">
                <a:lnSpc>
                  <a:spcPts val="1733"/>
                </a:lnSpc>
              </a:pPr>
              <a:r>
                <a:rPr lang="en-US" sz="1238">
                  <a:solidFill>
                    <a:srgbClr val="000000"/>
                  </a:solidFill>
                  <a:latin typeface="A Day Without Sun Text"/>
                  <a:ea typeface="A Day Without Sun Text"/>
                  <a:cs typeface="A Day Without Sun Text"/>
                  <a:sym typeface="A Day Without Sun Text"/>
                </a:rPr>
                <a:t>Spielfeld verstreut liegen. Die andere Person gibt Anweisungen, wie sich die Person mit den verbundenen Augen bewegen muss, um sicher durch das Minenfeld zu gelangen. Wird eine Mine berührt, scheidet das Paar aus dem Spiel aus.</a:t>
              </a:r>
            </a:p>
            <a:p>
              <a:pPr algn="ctr">
                <a:lnSpc>
                  <a:spcPts val="1733"/>
                </a:lnSpc>
              </a:pPr>
              <a:r>
                <a:rPr lang="en-US" sz="1238">
                  <a:solidFill>
                    <a:srgbClr val="000000"/>
                  </a:solidFill>
                  <a:latin typeface="A Day Without Sun Text"/>
                  <a:ea typeface="A Day Without Sun Text"/>
                  <a:cs typeface="A Day Without Sun Text"/>
                  <a:sym typeface="A Day Without Sun Text"/>
                </a:rPr>
                <a:t>Ziel: Die Teilnehmenden lernen Verantwortung für ihre/n Partner/in zu übernehmen. </a:t>
              </a:r>
            </a:p>
            <a:p>
              <a:pPr algn="ctr">
                <a:lnSpc>
                  <a:spcPts val="1733"/>
                </a:lnSpc>
              </a:pPr>
              <a:r>
                <a:rPr lang="en-US" sz="1238">
                  <a:solidFill>
                    <a:srgbClr val="000000"/>
                  </a:solidFill>
                  <a:latin typeface="A Day Without Sun Text"/>
                  <a:ea typeface="A Day Without Sun Text"/>
                  <a:cs typeface="A Day Without Sun Text"/>
                  <a:sym typeface="A Day Without Sun Text"/>
                </a:rPr>
                <a:t>Die Perspektive des anderen wird eingenommen und </a:t>
              </a:r>
            </a:p>
            <a:p>
              <a:pPr algn="ctr">
                <a:lnSpc>
                  <a:spcPts val="1733"/>
                </a:lnSpc>
              </a:pPr>
              <a:r>
                <a:rPr lang="en-US" sz="1238">
                  <a:solidFill>
                    <a:srgbClr val="000000"/>
                  </a:solidFill>
                  <a:latin typeface="A Day Without Sun Text"/>
                  <a:ea typeface="A Day Without Sun Text"/>
                  <a:cs typeface="A Day Without Sun Text"/>
                  <a:sym typeface="A Day Without Sun Text"/>
                </a:rPr>
                <a:t>sie lernen, dass gute Kommunikation wichtig ist.</a:t>
              </a:r>
            </a:p>
            <a:p>
              <a:pPr algn="ctr">
                <a:lnSpc>
                  <a:spcPts val="1733"/>
                </a:lnSpc>
                <a:spcBef>
                  <a:spcPct val="0"/>
                </a:spcBef>
              </a:pPr>
              <a:endParaRPr lang="en-US" sz="1238">
                <a:solidFill>
                  <a:srgbClr val="000000"/>
                </a:solidFill>
                <a:latin typeface="A Day Without Sun Text"/>
                <a:ea typeface="A Day Without Sun Text"/>
                <a:cs typeface="A Day Without Sun Text"/>
                <a:sym typeface="A Day Without Sun Text"/>
              </a:endParaRPr>
            </a:p>
          </p:txBody>
        </p:sp>
        <p:sp>
          <p:nvSpPr>
            <p:cNvPr id="16" name="TextBox 16"/>
            <p:cNvSpPr txBox="1"/>
            <p:nvPr/>
          </p:nvSpPr>
          <p:spPr>
            <a:xfrm>
              <a:off x="830245" y="-28575"/>
              <a:ext cx="4791209" cy="752843"/>
            </a:xfrm>
            <a:prstGeom prst="rect">
              <a:avLst/>
            </a:prstGeom>
          </p:spPr>
          <p:txBody>
            <a:bodyPr lIns="0" tIns="0" rIns="0" bIns="0" rtlCol="0" anchor="t">
              <a:spAutoFit/>
            </a:bodyPr>
            <a:lstStyle/>
            <a:p>
              <a:pPr algn="ctr">
                <a:lnSpc>
                  <a:spcPts val="2736"/>
                </a:lnSpc>
                <a:spcBef>
                  <a:spcPct val="0"/>
                </a:spcBef>
              </a:pPr>
              <a:r>
                <a:rPr lang="en-US" sz="1954" b="1">
                  <a:solidFill>
                    <a:srgbClr val="000000"/>
                  </a:solidFill>
                  <a:latin typeface="Clear Sans Bold"/>
                  <a:ea typeface="Clear Sans Bold"/>
                  <a:cs typeface="Clear Sans Bold"/>
                  <a:sym typeface="Clear Sans Bold"/>
                </a:rPr>
                <a:t>Vertrauensübungen - Beispiele</a:t>
              </a:r>
            </a:p>
          </p:txBody>
        </p:sp>
      </p:grpSp>
      <p:grpSp>
        <p:nvGrpSpPr>
          <p:cNvPr id="17" name="Group 17"/>
          <p:cNvGrpSpPr/>
          <p:nvPr/>
        </p:nvGrpSpPr>
        <p:grpSpPr>
          <a:xfrm>
            <a:off x="5533553" y="2648371"/>
            <a:ext cx="3899012" cy="1923268"/>
            <a:chOff x="0" y="0"/>
            <a:chExt cx="5198683" cy="2564357"/>
          </a:xfrm>
        </p:grpSpPr>
        <p:sp>
          <p:nvSpPr>
            <p:cNvPr id="18" name="Freeform 18"/>
            <p:cNvSpPr/>
            <p:nvPr/>
          </p:nvSpPr>
          <p:spPr>
            <a:xfrm>
              <a:off x="0" y="573695"/>
              <a:ext cx="5198683" cy="1990662"/>
            </a:xfrm>
            <a:custGeom>
              <a:avLst/>
              <a:gdLst/>
              <a:ahLst/>
              <a:cxnLst/>
              <a:rect l="l" t="t" r="r" b="b"/>
              <a:pathLst>
                <a:path w="5198683" h="1990662">
                  <a:moveTo>
                    <a:pt x="0" y="0"/>
                  </a:moveTo>
                  <a:lnTo>
                    <a:pt x="5198683" y="0"/>
                  </a:lnTo>
                  <a:lnTo>
                    <a:pt x="5198683" y="1990662"/>
                  </a:lnTo>
                  <a:lnTo>
                    <a:pt x="0" y="199066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de-DE"/>
            </a:p>
          </p:txBody>
        </p:sp>
        <p:sp>
          <p:nvSpPr>
            <p:cNvPr id="19" name="TextBox 19"/>
            <p:cNvSpPr txBox="1"/>
            <p:nvPr/>
          </p:nvSpPr>
          <p:spPr>
            <a:xfrm>
              <a:off x="152652" y="752815"/>
              <a:ext cx="4876735" cy="1603847"/>
            </a:xfrm>
            <a:prstGeom prst="rect">
              <a:avLst/>
            </a:prstGeom>
          </p:spPr>
          <p:txBody>
            <a:bodyPr lIns="0" tIns="0" rIns="0" bIns="0" rtlCol="0" anchor="t">
              <a:spAutoFit/>
            </a:bodyPr>
            <a:lstStyle/>
            <a:p>
              <a:pPr algn="ctr">
                <a:lnSpc>
                  <a:spcPts val="1608"/>
                </a:lnSpc>
              </a:pPr>
              <a:r>
                <a:rPr lang="en-US" sz="1148">
                  <a:solidFill>
                    <a:srgbClr val="000000"/>
                  </a:solidFill>
                  <a:latin typeface="A Day Without Sun Text"/>
                  <a:ea typeface="A Day Without Sun Text"/>
                  <a:cs typeface="A Day Without Sun Text"/>
                  <a:sym typeface="A Day Without Sun Text"/>
                </a:rPr>
                <a:t>Eine Feuerwehrfrau aus der Einsatzabteilung schreibt mit mir über die </a:t>
              </a:r>
            </a:p>
            <a:p>
              <a:pPr algn="ctr">
                <a:lnSpc>
                  <a:spcPts val="1608"/>
                </a:lnSpc>
              </a:pPr>
              <a:r>
                <a:rPr lang="en-US" sz="1148">
                  <a:solidFill>
                    <a:srgbClr val="000000"/>
                  </a:solidFill>
                  <a:latin typeface="A Day Without Sun Text"/>
                  <a:ea typeface="A Day Without Sun Text"/>
                  <a:cs typeface="A Day Without Sun Text"/>
                  <a:sym typeface="A Day Without Sun Text"/>
                </a:rPr>
                <a:t>sozialen Medien (Instagram). Ich kenne sie nur über die Feuerwehr und sie ist</a:t>
              </a:r>
            </a:p>
            <a:p>
              <a:pPr algn="ctr">
                <a:lnSpc>
                  <a:spcPts val="1608"/>
                </a:lnSpc>
              </a:pPr>
              <a:r>
                <a:rPr lang="en-US" sz="1148">
                  <a:solidFill>
                    <a:srgbClr val="000000"/>
                  </a:solidFill>
                  <a:latin typeface="A Day Without Sun Text"/>
                  <a:ea typeface="A Day Without Sun Text"/>
                  <a:cs typeface="A Day Without Sun Text"/>
                  <a:sym typeface="A Day Without Sun Text"/>
                </a:rPr>
                <a:t>keine Betreuerin in der Kinder- oder Jugendfeuerwehr. Sie fragt mich, ob ich </a:t>
              </a:r>
            </a:p>
            <a:p>
              <a:pPr algn="ctr">
                <a:lnSpc>
                  <a:spcPts val="1608"/>
                </a:lnSpc>
              </a:pPr>
              <a:r>
                <a:rPr lang="en-US" sz="1148">
                  <a:solidFill>
                    <a:srgbClr val="000000"/>
                  </a:solidFill>
                  <a:latin typeface="A Day Without Sun Text"/>
                  <a:ea typeface="A Day Without Sun Text"/>
                  <a:cs typeface="A Day Without Sun Text"/>
                  <a:sym typeface="A Day Without Sun Text"/>
                </a:rPr>
                <a:t>ihr Fotos von mir schicken kann, wenn ich meine Uniform anhabe. Sie fragt </a:t>
              </a:r>
            </a:p>
            <a:p>
              <a:pPr algn="ctr">
                <a:lnSpc>
                  <a:spcPts val="1608"/>
                </a:lnSpc>
                <a:spcBef>
                  <a:spcPct val="0"/>
                </a:spcBef>
              </a:pPr>
              <a:r>
                <a:rPr lang="en-US" sz="1148">
                  <a:solidFill>
                    <a:srgbClr val="000000"/>
                  </a:solidFill>
                  <a:latin typeface="A Day Without Sun Text"/>
                  <a:ea typeface="A Day Without Sun Text"/>
                  <a:cs typeface="A Day Without Sun Text"/>
                  <a:sym typeface="A Day Without Sun Text"/>
                </a:rPr>
                <a:t>mich Dinge, die ich ihr nicht beantworten möchte und sie hakt dann trotzdem weiter nach, bis ich ihr antworte.  </a:t>
              </a:r>
            </a:p>
          </p:txBody>
        </p:sp>
        <p:sp>
          <p:nvSpPr>
            <p:cNvPr id="20" name="TextBox 20"/>
            <p:cNvSpPr txBox="1"/>
            <p:nvPr/>
          </p:nvSpPr>
          <p:spPr>
            <a:xfrm>
              <a:off x="1666873" y="-28575"/>
              <a:ext cx="1792193" cy="472700"/>
            </a:xfrm>
            <a:prstGeom prst="rect">
              <a:avLst/>
            </a:prstGeom>
          </p:spPr>
          <p:txBody>
            <a:bodyPr lIns="0" tIns="0" rIns="0" bIns="0" rtlCol="0" anchor="t">
              <a:spAutoFit/>
            </a:bodyPr>
            <a:lstStyle/>
            <a:p>
              <a:pPr algn="ctr">
                <a:lnSpc>
                  <a:spcPts val="2370"/>
                </a:lnSpc>
              </a:pPr>
              <a:r>
                <a:rPr lang="en-US" sz="1693" b="1">
                  <a:solidFill>
                    <a:srgbClr val="000000"/>
                  </a:solidFill>
                  <a:latin typeface="Clear Sans Bold"/>
                  <a:ea typeface="Clear Sans Bold"/>
                  <a:cs typeface="Clear Sans Bold"/>
                  <a:sym typeface="Clear Sans Bold"/>
                </a:rPr>
                <a:t>Fallbeispiele</a:t>
              </a:r>
            </a:p>
            <a:p>
              <a:pPr algn="ctr">
                <a:lnSpc>
                  <a:spcPts val="2370"/>
                </a:lnSpc>
                <a:spcBef>
                  <a:spcPct val="0"/>
                </a:spcBef>
              </a:pPr>
              <a:endParaRPr lang="en-US" sz="1693" b="1">
                <a:solidFill>
                  <a:srgbClr val="000000"/>
                </a:solidFill>
                <a:latin typeface="Clear Sans Bold"/>
                <a:ea typeface="Clear Sans Bold"/>
                <a:cs typeface="Clear Sans Bold"/>
                <a:sym typeface="Clear Sans Bold"/>
              </a:endParaRPr>
            </a:p>
          </p:txBody>
        </p:sp>
      </p:grpSp>
      <p:grpSp>
        <p:nvGrpSpPr>
          <p:cNvPr id="21" name="Group 21"/>
          <p:cNvGrpSpPr/>
          <p:nvPr/>
        </p:nvGrpSpPr>
        <p:grpSpPr>
          <a:xfrm>
            <a:off x="333314" y="5898313"/>
            <a:ext cx="2191062" cy="838994"/>
            <a:chOff x="0" y="0"/>
            <a:chExt cx="2921415" cy="1118659"/>
          </a:xfrm>
        </p:grpSpPr>
        <p:sp>
          <p:nvSpPr>
            <p:cNvPr id="22" name="Freeform 22"/>
            <p:cNvSpPr/>
            <p:nvPr/>
          </p:nvSpPr>
          <p:spPr>
            <a:xfrm>
              <a:off x="0" y="0"/>
              <a:ext cx="2921415" cy="1118659"/>
            </a:xfrm>
            <a:custGeom>
              <a:avLst/>
              <a:gdLst/>
              <a:ahLst/>
              <a:cxnLst/>
              <a:rect l="l" t="t" r="r" b="b"/>
              <a:pathLst>
                <a:path w="2921415" h="1118659">
                  <a:moveTo>
                    <a:pt x="0" y="0"/>
                  </a:moveTo>
                  <a:lnTo>
                    <a:pt x="2921415" y="0"/>
                  </a:lnTo>
                  <a:lnTo>
                    <a:pt x="2921415" y="1118659"/>
                  </a:lnTo>
                  <a:lnTo>
                    <a:pt x="0" y="111865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de-DE"/>
            </a:p>
          </p:txBody>
        </p:sp>
        <p:sp>
          <p:nvSpPr>
            <p:cNvPr id="23" name="Freeform 23"/>
            <p:cNvSpPr/>
            <p:nvPr/>
          </p:nvSpPr>
          <p:spPr>
            <a:xfrm>
              <a:off x="1165471" y="341870"/>
              <a:ext cx="590474" cy="742734"/>
            </a:xfrm>
            <a:custGeom>
              <a:avLst/>
              <a:gdLst/>
              <a:ahLst/>
              <a:cxnLst/>
              <a:rect l="l" t="t" r="r" b="b"/>
              <a:pathLst>
                <a:path w="590474" h="742734">
                  <a:moveTo>
                    <a:pt x="0" y="0"/>
                  </a:moveTo>
                  <a:lnTo>
                    <a:pt x="590474" y="0"/>
                  </a:lnTo>
                  <a:lnTo>
                    <a:pt x="590474" y="742734"/>
                  </a:lnTo>
                  <a:lnTo>
                    <a:pt x="0" y="7427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4" name="TextBox 24"/>
            <p:cNvSpPr txBox="1"/>
            <p:nvPr/>
          </p:nvSpPr>
          <p:spPr>
            <a:xfrm>
              <a:off x="0" y="-22897"/>
              <a:ext cx="2921415" cy="388693"/>
            </a:xfrm>
            <a:prstGeom prst="rect">
              <a:avLst/>
            </a:prstGeom>
          </p:spPr>
          <p:txBody>
            <a:bodyPr lIns="0" tIns="0" rIns="0" bIns="0" rtlCol="0" anchor="t">
              <a:spAutoFit/>
            </a:bodyPr>
            <a:lstStyle/>
            <a:p>
              <a:pPr algn="ctr">
                <a:lnSpc>
                  <a:spcPts val="2434"/>
                </a:lnSpc>
                <a:spcBef>
                  <a:spcPct val="0"/>
                </a:spcBef>
              </a:pPr>
              <a:r>
                <a:rPr lang="en-US" sz="1738">
                  <a:solidFill>
                    <a:srgbClr val="000000"/>
                  </a:solidFill>
                  <a:latin typeface="A Day Without Sun Text"/>
                  <a:ea typeface="A Day Without Sun Text"/>
                  <a:cs typeface="A Day Without Sun Text"/>
                  <a:sym typeface="A Day Without Sun Text"/>
                </a:rPr>
                <a:t>Körperliche Grenzen</a:t>
              </a:r>
            </a:p>
          </p:txBody>
        </p:sp>
      </p:grpSp>
      <p:grpSp>
        <p:nvGrpSpPr>
          <p:cNvPr id="25" name="Group 25"/>
          <p:cNvGrpSpPr/>
          <p:nvPr/>
        </p:nvGrpSpPr>
        <p:grpSpPr>
          <a:xfrm>
            <a:off x="2873677" y="6034453"/>
            <a:ext cx="2191062" cy="838994"/>
            <a:chOff x="0" y="0"/>
            <a:chExt cx="2921415" cy="1118659"/>
          </a:xfrm>
        </p:grpSpPr>
        <p:sp>
          <p:nvSpPr>
            <p:cNvPr id="26" name="Freeform 26"/>
            <p:cNvSpPr/>
            <p:nvPr/>
          </p:nvSpPr>
          <p:spPr>
            <a:xfrm>
              <a:off x="0" y="0"/>
              <a:ext cx="2921415" cy="1118659"/>
            </a:xfrm>
            <a:custGeom>
              <a:avLst/>
              <a:gdLst/>
              <a:ahLst/>
              <a:cxnLst/>
              <a:rect l="l" t="t" r="r" b="b"/>
              <a:pathLst>
                <a:path w="2921415" h="1118659">
                  <a:moveTo>
                    <a:pt x="0" y="0"/>
                  </a:moveTo>
                  <a:lnTo>
                    <a:pt x="2921415" y="0"/>
                  </a:lnTo>
                  <a:lnTo>
                    <a:pt x="2921415" y="1118659"/>
                  </a:lnTo>
                  <a:lnTo>
                    <a:pt x="0" y="111865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de-DE"/>
            </a:p>
          </p:txBody>
        </p:sp>
        <p:sp>
          <p:nvSpPr>
            <p:cNvPr id="27" name="Freeform 27"/>
            <p:cNvSpPr/>
            <p:nvPr/>
          </p:nvSpPr>
          <p:spPr>
            <a:xfrm>
              <a:off x="1119004" y="326668"/>
              <a:ext cx="683408" cy="787790"/>
            </a:xfrm>
            <a:custGeom>
              <a:avLst/>
              <a:gdLst/>
              <a:ahLst/>
              <a:cxnLst/>
              <a:rect l="l" t="t" r="r" b="b"/>
              <a:pathLst>
                <a:path w="683408" h="787790">
                  <a:moveTo>
                    <a:pt x="0" y="0"/>
                  </a:moveTo>
                  <a:lnTo>
                    <a:pt x="683408" y="0"/>
                  </a:lnTo>
                  <a:lnTo>
                    <a:pt x="683408" y="787790"/>
                  </a:lnTo>
                  <a:lnTo>
                    <a:pt x="0" y="7877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8" name="TextBox 28"/>
            <p:cNvSpPr txBox="1"/>
            <p:nvPr/>
          </p:nvSpPr>
          <p:spPr>
            <a:xfrm>
              <a:off x="0" y="-38100"/>
              <a:ext cx="2921415" cy="388693"/>
            </a:xfrm>
            <a:prstGeom prst="rect">
              <a:avLst/>
            </a:prstGeom>
          </p:spPr>
          <p:txBody>
            <a:bodyPr lIns="0" tIns="0" rIns="0" bIns="0" rtlCol="0" anchor="t">
              <a:spAutoFit/>
            </a:bodyPr>
            <a:lstStyle/>
            <a:p>
              <a:pPr algn="ctr">
                <a:lnSpc>
                  <a:spcPts val="2434"/>
                </a:lnSpc>
                <a:spcBef>
                  <a:spcPct val="0"/>
                </a:spcBef>
              </a:pPr>
              <a:r>
                <a:rPr lang="en-US" sz="1738">
                  <a:solidFill>
                    <a:srgbClr val="000000"/>
                  </a:solidFill>
                  <a:latin typeface="A Day Without Sun Text"/>
                  <a:ea typeface="A Day Without Sun Text"/>
                  <a:cs typeface="A Day Without Sun Text"/>
                  <a:sym typeface="A Day Without Sun Text"/>
                </a:rPr>
                <a:t>Verbale Grenzen</a:t>
              </a:r>
            </a:p>
          </p:txBody>
        </p:sp>
      </p:grpSp>
      <p:grpSp>
        <p:nvGrpSpPr>
          <p:cNvPr id="29" name="Group 29"/>
          <p:cNvGrpSpPr/>
          <p:nvPr/>
        </p:nvGrpSpPr>
        <p:grpSpPr>
          <a:xfrm>
            <a:off x="5417163" y="5898313"/>
            <a:ext cx="2191062" cy="838994"/>
            <a:chOff x="0" y="0"/>
            <a:chExt cx="2921415" cy="1118659"/>
          </a:xfrm>
        </p:grpSpPr>
        <p:sp>
          <p:nvSpPr>
            <p:cNvPr id="30" name="Freeform 30"/>
            <p:cNvSpPr/>
            <p:nvPr/>
          </p:nvSpPr>
          <p:spPr>
            <a:xfrm>
              <a:off x="0" y="0"/>
              <a:ext cx="2921415" cy="1118659"/>
            </a:xfrm>
            <a:custGeom>
              <a:avLst/>
              <a:gdLst/>
              <a:ahLst/>
              <a:cxnLst/>
              <a:rect l="l" t="t" r="r" b="b"/>
              <a:pathLst>
                <a:path w="2921415" h="1118659">
                  <a:moveTo>
                    <a:pt x="0" y="0"/>
                  </a:moveTo>
                  <a:lnTo>
                    <a:pt x="2921415" y="0"/>
                  </a:lnTo>
                  <a:lnTo>
                    <a:pt x="2921415" y="1118659"/>
                  </a:lnTo>
                  <a:lnTo>
                    <a:pt x="0" y="111865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de-DE"/>
            </a:p>
          </p:txBody>
        </p:sp>
        <p:sp>
          <p:nvSpPr>
            <p:cNvPr id="31" name="Freeform 31"/>
            <p:cNvSpPr/>
            <p:nvPr/>
          </p:nvSpPr>
          <p:spPr>
            <a:xfrm>
              <a:off x="1262798" y="570332"/>
              <a:ext cx="395820" cy="487163"/>
            </a:xfrm>
            <a:custGeom>
              <a:avLst/>
              <a:gdLst/>
              <a:ahLst/>
              <a:cxnLst/>
              <a:rect l="l" t="t" r="r" b="b"/>
              <a:pathLst>
                <a:path w="395820" h="487163">
                  <a:moveTo>
                    <a:pt x="0" y="0"/>
                  </a:moveTo>
                  <a:lnTo>
                    <a:pt x="395820" y="0"/>
                  </a:lnTo>
                  <a:lnTo>
                    <a:pt x="395820" y="487164"/>
                  </a:lnTo>
                  <a:lnTo>
                    <a:pt x="0" y="4871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2" name="TextBox 32"/>
            <p:cNvSpPr txBox="1"/>
            <p:nvPr/>
          </p:nvSpPr>
          <p:spPr>
            <a:xfrm>
              <a:off x="0" y="-9525"/>
              <a:ext cx="2921415" cy="579857"/>
            </a:xfrm>
            <a:prstGeom prst="rect">
              <a:avLst/>
            </a:prstGeom>
          </p:spPr>
          <p:txBody>
            <a:bodyPr lIns="0" tIns="0" rIns="0" bIns="0" rtlCol="0" anchor="t">
              <a:spAutoFit/>
            </a:bodyPr>
            <a:lstStyle/>
            <a:p>
              <a:pPr algn="ctr">
                <a:lnSpc>
                  <a:spcPts val="2191"/>
                </a:lnSpc>
              </a:pPr>
              <a:r>
                <a:rPr lang="en-US" sz="1738">
                  <a:solidFill>
                    <a:srgbClr val="000000"/>
                  </a:solidFill>
                  <a:latin typeface="A Day Without Sun Text"/>
                  <a:ea typeface="A Day Without Sun Text"/>
                  <a:cs typeface="A Day Without Sun Text"/>
                  <a:sym typeface="A Day Without Sun Text"/>
                </a:rPr>
                <a:t>Psychische Grenzen</a:t>
              </a:r>
            </a:p>
            <a:p>
              <a:pPr algn="ctr">
                <a:lnSpc>
                  <a:spcPts val="1278"/>
                </a:lnSpc>
              </a:pPr>
              <a:r>
                <a:rPr lang="en-US" sz="1014">
                  <a:solidFill>
                    <a:srgbClr val="000000"/>
                  </a:solidFill>
                  <a:latin typeface="A Day Without Sun Text"/>
                  <a:ea typeface="A Day Without Sun Text"/>
                  <a:cs typeface="A Day Without Sun Text"/>
                  <a:sym typeface="A Day Without Sun Text"/>
                </a:rPr>
                <a:t>(Seelische/emotionale)</a:t>
              </a:r>
            </a:p>
          </p:txBody>
        </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77889"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grpSp>
        <p:nvGrpSpPr>
          <p:cNvPr id="3" name="Group 3"/>
          <p:cNvGrpSpPr/>
          <p:nvPr/>
        </p:nvGrpSpPr>
        <p:grpSpPr>
          <a:xfrm>
            <a:off x="6505174" y="6188661"/>
            <a:ext cx="1943709" cy="736629"/>
            <a:chOff x="0" y="0"/>
            <a:chExt cx="2591612" cy="982173"/>
          </a:xfrm>
        </p:grpSpPr>
        <p:sp>
          <p:nvSpPr>
            <p:cNvPr id="4" name="Freeform 4"/>
            <p:cNvSpPr/>
            <p:nvPr/>
          </p:nvSpPr>
          <p:spPr>
            <a:xfrm>
              <a:off x="0" y="0"/>
              <a:ext cx="2564977" cy="982173"/>
            </a:xfrm>
            <a:custGeom>
              <a:avLst/>
              <a:gdLst/>
              <a:ahLst/>
              <a:cxnLst/>
              <a:rect l="l" t="t" r="r" b="b"/>
              <a:pathLst>
                <a:path w="2564977" h="982173">
                  <a:moveTo>
                    <a:pt x="0" y="0"/>
                  </a:moveTo>
                  <a:lnTo>
                    <a:pt x="2564977" y="0"/>
                  </a:lnTo>
                  <a:lnTo>
                    <a:pt x="2564977" y="982173"/>
                  </a:lnTo>
                  <a:lnTo>
                    <a:pt x="0" y="98217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de-DE"/>
            </a:p>
          </p:txBody>
        </p:sp>
        <p:sp>
          <p:nvSpPr>
            <p:cNvPr id="5" name="Freeform 5"/>
            <p:cNvSpPr/>
            <p:nvPr/>
          </p:nvSpPr>
          <p:spPr>
            <a:xfrm>
              <a:off x="1160914" y="286811"/>
              <a:ext cx="243150" cy="639868"/>
            </a:xfrm>
            <a:custGeom>
              <a:avLst/>
              <a:gdLst/>
              <a:ahLst/>
              <a:cxnLst/>
              <a:rect l="l" t="t" r="r" b="b"/>
              <a:pathLst>
                <a:path w="243150" h="639868">
                  <a:moveTo>
                    <a:pt x="0" y="0"/>
                  </a:moveTo>
                  <a:lnTo>
                    <a:pt x="243150" y="0"/>
                  </a:lnTo>
                  <a:lnTo>
                    <a:pt x="243150" y="639868"/>
                  </a:lnTo>
                  <a:lnTo>
                    <a:pt x="0" y="6398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6" name="TextBox 6"/>
            <p:cNvSpPr txBox="1"/>
            <p:nvPr/>
          </p:nvSpPr>
          <p:spPr>
            <a:xfrm>
              <a:off x="26635" y="-28575"/>
              <a:ext cx="2564977" cy="336392"/>
            </a:xfrm>
            <a:prstGeom prst="rect">
              <a:avLst/>
            </a:prstGeom>
          </p:spPr>
          <p:txBody>
            <a:bodyPr lIns="0" tIns="0" rIns="0" bIns="0" rtlCol="0" anchor="t">
              <a:spAutoFit/>
            </a:bodyPr>
            <a:lstStyle/>
            <a:p>
              <a:pPr algn="ctr">
                <a:lnSpc>
                  <a:spcPts val="2137"/>
                </a:lnSpc>
                <a:spcBef>
                  <a:spcPct val="0"/>
                </a:spcBef>
              </a:pPr>
              <a:r>
                <a:rPr lang="en-US" sz="1526">
                  <a:solidFill>
                    <a:srgbClr val="000000"/>
                  </a:solidFill>
                  <a:latin typeface="A Day Without Sun Text"/>
                  <a:ea typeface="A Day Without Sun Text"/>
                  <a:cs typeface="A Day Without Sun Text"/>
                  <a:sym typeface="A Day Without Sun Text"/>
                </a:rPr>
                <a:t>Das wünsche ich mir...</a:t>
              </a:r>
            </a:p>
          </p:txBody>
        </p:sp>
      </p:grpSp>
      <p:sp>
        <p:nvSpPr>
          <p:cNvPr id="7" name="Freeform 7" descr="Ein Bild, das gelb, Karminrot, orange, Screenshot enthält.  Automatisch generierte Beschreibung"/>
          <p:cNvSpPr/>
          <p:nvPr/>
        </p:nvSpPr>
        <p:spPr>
          <a:xfrm>
            <a:off x="4719688" y="5060626"/>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8"/>
            <a:stretch>
              <a:fillRect l="-93805"/>
            </a:stretch>
          </a:blipFill>
        </p:spPr>
        <p:txBody>
          <a:bodyPr/>
          <a:lstStyle/>
          <a:p>
            <a:endParaRPr lang="de-DE"/>
          </a:p>
        </p:txBody>
      </p:sp>
      <p:grpSp>
        <p:nvGrpSpPr>
          <p:cNvPr id="8" name="Group 8"/>
          <p:cNvGrpSpPr/>
          <p:nvPr/>
        </p:nvGrpSpPr>
        <p:grpSpPr>
          <a:xfrm>
            <a:off x="561307" y="203319"/>
            <a:ext cx="8630986" cy="1458891"/>
            <a:chOff x="0" y="0"/>
            <a:chExt cx="11507981" cy="1945188"/>
          </a:xfrm>
        </p:grpSpPr>
        <p:sp>
          <p:nvSpPr>
            <p:cNvPr id="9" name="Freeform 9"/>
            <p:cNvSpPr/>
            <p:nvPr/>
          </p:nvSpPr>
          <p:spPr>
            <a:xfrm>
              <a:off x="0" y="0"/>
              <a:ext cx="11507981" cy="1945188"/>
            </a:xfrm>
            <a:custGeom>
              <a:avLst/>
              <a:gdLst/>
              <a:ahLst/>
              <a:cxnLst/>
              <a:rect l="l" t="t" r="r" b="b"/>
              <a:pathLst>
                <a:path w="11507981" h="1945188">
                  <a:moveTo>
                    <a:pt x="0" y="0"/>
                  </a:moveTo>
                  <a:lnTo>
                    <a:pt x="11507981" y="0"/>
                  </a:lnTo>
                  <a:lnTo>
                    <a:pt x="11507981" y="1945188"/>
                  </a:lnTo>
                  <a:lnTo>
                    <a:pt x="0" y="1945188"/>
                  </a:lnTo>
                  <a:close/>
                </a:path>
              </a:pathLst>
            </a:custGeom>
            <a:solidFill>
              <a:srgbClr val="000000">
                <a:alpha val="0"/>
              </a:srgbClr>
            </a:solidFill>
          </p:spPr>
          <p:txBody>
            <a:bodyPr/>
            <a:lstStyle/>
            <a:p>
              <a:endParaRPr lang="de-DE"/>
            </a:p>
          </p:txBody>
        </p:sp>
        <p:sp>
          <p:nvSpPr>
            <p:cNvPr id="10" name="TextBox 10"/>
            <p:cNvSpPr txBox="1"/>
            <p:nvPr/>
          </p:nvSpPr>
          <p:spPr>
            <a:xfrm>
              <a:off x="0" y="95250"/>
              <a:ext cx="11507981" cy="1849938"/>
            </a:xfrm>
            <a:prstGeom prst="rect">
              <a:avLst/>
            </a:prstGeom>
          </p:spPr>
          <p:txBody>
            <a:bodyPr lIns="0" tIns="0" rIns="0" bIns="0" rtlCol="0" anchor="t"/>
            <a:lstStyle/>
            <a:p>
              <a:pPr algn="l">
                <a:lnSpc>
                  <a:spcPts val="4033"/>
                </a:lnSpc>
              </a:pPr>
              <a:r>
                <a:rPr lang="en-US" sz="4201" spc="-83">
                  <a:solidFill>
                    <a:srgbClr val="DA1115"/>
                  </a:solidFill>
                  <a:latin typeface="Fira Sans"/>
                  <a:ea typeface="Fira Sans"/>
                  <a:cs typeface="Fira Sans"/>
                  <a:sym typeface="Fira Sans"/>
                </a:rPr>
                <a:t>Konzept “Gemeinsam gegen sexualisierte Gewalt”</a:t>
              </a:r>
            </a:p>
          </p:txBody>
        </p:sp>
      </p:grpSp>
      <p:grpSp>
        <p:nvGrpSpPr>
          <p:cNvPr id="11" name="Group 11"/>
          <p:cNvGrpSpPr/>
          <p:nvPr/>
        </p:nvGrpSpPr>
        <p:grpSpPr>
          <a:xfrm>
            <a:off x="561307" y="1494398"/>
            <a:ext cx="8630986" cy="403420"/>
            <a:chOff x="0" y="0"/>
            <a:chExt cx="11507981" cy="537894"/>
          </a:xfrm>
        </p:grpSpPr>
        <p:sp>
          <p:nvSpPr>
            <p:cNvPr id="12" name="Freeform 12"/>
            <p:cNvSpPr/>
            <p:nvPr/>
          </p:nvSpPr>
          <p:spPr>
            <a:xfrm>
              <a:off x="0" y="0"/>
              <a:ext cx="11507981" cy="537894"/>
            </a:xfrm>
            <a:custGeom>
              <a:avLst/>
              <a:gdLst/>
              <a:ahLst/>
              <a:cxnLst/>
              <a:rect l="l" t="t" r="r" b="b"/>
              <a:pathLst>
                <a:path w="11507981" h="537894">
                  <a:moveTo>
                    <a:pt x="0" y="0"/>
                  </a:moveTo>
                  <a:lnTo>
                    <a:pt x="11507981" y="0"/>
                  </a:lnTo>
                  <a:lnTo>
                    <a:pt x="11507981" y="537894"/>
                  </a:lnTo>
                  <a:lnTo>
                    <a:pt x="0" y="537894"/>
                  </a:lnTo>
                  <a:close/>
                </a:path>
              </a:pathLst>
            </a:custGeom>
            <a:solidFill>
              <a:srgbClr val="000000">
                <a:alpha val="0"/>
              </a:srgbClr>
            </a:solidFill>
          </p:spPr>
          <p:txBody>
            <a:bodyPr/>
            <a:lstStyle/>
            <a:p>
              <a:endParaRPr lang="de-DE"/>
            </a:p>
          </p:txBody>
        </p:sp>
        <p:sp>
          <p:nvSpPr>
            <p:cNvPr id="13" name="TextBox 13"/>
            <p:cNvSpPr txBox="1"/>
            <p:nvPr/>
          </p:nvSpPr>
          <p:spPr>
            <a:xfrm>
              <a:off x="0" y="-38100"/>
              <a:ext cx="11507981" cy="575994"/>
            </a:xfrm>
            <a:prstGeom prst="rect">
              <a:avLst/>
            </a:prstGeom>
          </p:spPr>
          <p:txBody>
            <a:bodyPr lIns="0" tIns="0" rIns="0" bIns="0" rtlCol="0" anchor="t"/>
            <a:lstStyle/>
            <a:p>
              <a:pPr algn="l">
                <a:lnSpc>
                  <a:spcPts val="2400"/>
                </a:lnSpc>
              </a:pPr>
              <a:r>
                <a:rPr lang="en-US" sz="2000">
                  <a:solidFill>
                    <a:srgbClr val="DA0E13"/>
                  </a:solidFill>
                  <a:latin typeface="Calibri (MS)"/>
                  <a:ea typeface="Calibri (MS)"/>
                  <a:cs typeface="Calibri (MS)"/>
                  <a:sym typeface="Calibri (MS)"/>
                </a:rPr>
                <a:t>Teil 3: Didaktisches Konzept - Auszüge aus dem Lehrmaterial</a:t>
              </a:r>
            </a:p>
          </p:txBody>
        </p:sp>
      </p:grpSp>
      <p:sp>
        <p:nvSpPr>
          <p:cNvPr id="14" name="Freeform 14"/>
          <p:cNvSpPr/>
          <p:nvPr/>
        </p:nvSpPr>
        <p:spPr>
          <a:xfrm>
            <a:off x="3851186" y="4941702"/>
            <a:ext cx="153716" cy="109523"/>
          </a:xfrm>
          <a:custGeom>
            <a:avLst/>
            <a:gdLst/>
            <a:ahLst/>
            <a:cxnLst/>
            <a:rect l="l" t="t" r="r" b="b"/>
            <a:pathLst>
              <a:path w="153716" h="109523">
                <a:moveTo>
                  <a:pt x="0" y="0"/>
                </a:moveTo>
                <a:lnTo>
                  <a:pt x="153716" y="0"/>
                </a:lnTo>
                <a:lnTo>
                  <a:pt x="153716" y="109523"/>
                </a:lnTo>
                <a:lnTo>
                  <a:pt x="0" y="10952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grpSp>
        <p:nvGrpSpPr>
          <p:cNvPr id="15" name="Group 15"/>
          <p:cNvGrpSpPr/>
          <p:nvPr/>
        </p:nvGrpSpPr>
        <p:grpSpPr>
          <a:xfrm>
            <a:off x="561307" y="2002594"/>
            <a:ext cx="3638796" cy="4922697"/>
            <a:chOff x="0" y="0"/>
            <a:chExt cx="1443930" cy="1953401"/>
          </a:xfrm>
        </p:grpSpPr>
        <p:sp>
          <p:nvSpPr>
            <p:cNvPr id="16" name="Freeform 16"/>
            <p:cNvSpPr/>
            <p:nvPr/>
          </p:nvSpPr>
          <p:spPr>
            <a:xfrm>
              <a:off x="0" y="0"/>
              <a:ext cx="1443930" cy="1953401"/>
            </a:xfrm>
            <a:custGeom>
              <a:avLst/>
              <a:gdLst/>
              <a:ahLst/>
              <a:cxnLst/>
              <a:rect l="l" t="t" r="r" b="b"/>
              <a:pathLst>
                <a:path w="1443930" h="1953401">
                  <a:moveTo>
                    <a:pt x="0" y="0"/>
                  </a:moveTo>
                  <a:lnTo>
                    <a:pt x="1443930" y="0"/>
                  </a:lnTo>
                  <a:lnTo>
                    <a:pt x="1443930" y="1953401"/>
                  </a:lnTo>
                  <a:lnTo>
                    <a:pt x="0" y="1953401"/>
                  </a:lnTo>
                  <a:close/>
                </a:path>
              </a:pathLst>
            </a:custGeom>
            <a:solidFill>
              <a:srgbClr val="FFF7F7"/>
            </a:solidFill>
          </p:spPr>
          <p:txBody>
            <a:bodyPr/>
            <a:lstStyle/>
            <a:p>
              <a:endParaRPr lang="de-DE"/>
            </a:p>
          </p:txBody>
        </p:sp>
        <p:sp>
          <p:nvSpPr>
            <p:cNvPr id="17" name="TextBox 17"/>
            <p:cNvSpPr txBox="1"/>
            <p:nvPr/>
          </p:nvSpPr>
          <p:spPr>
            <a:xfrm>
              <a:off x="0" y="-38100"/>
              <a:ext cx="1443930" cy="1991501"/>
            </a:xfrm>
            <a:prstGeom prst="rect">
              <a:avLst/>
            </a:prstGeom>
          </p:spPr>
          <p:txBody>
            <a:bodyPr lIns="33717" tIns="33717" rIns="33717" bIns="33717" rtlCol="0" anchor="ctr"/>
            <a:lstStyle/>
            <a:p>
              <a:pPr algn="ctr">
                <a:lnSpc>
                  <a:spcPts val="2530"/>
                </a:lnSpc>
              </a:pPr>
              <a:endParaRPr/>
            </a:p>
          </p:txBody>
        </p:sp>
      </p:grpSp>
      <p:sp>
        <p:nvSpPr>
          <p:cNvPr id="18" name="Freeform 18"/>
          <p:cNvSpPr/>
          <p:nvPr/>
        </p:nvSpPr>
        <p:spPr>
          <a:xfrm>
            <a:off x="3418642" y="2390039"/>
            <a:ext cx="446874" cy="461886"/>
          </a:xfrm>
          <a:custGeom>
            <a:avLst/>
            <a:gdLst/>
            <a:ahLst/>
            <a:cxnLst/>
            <a:rect l="l" t="t" r="r" b="b"/>
            <a:pathLst>
              <a:path w="446874" h="461886">
                <a:moveTo>
                  <a:pt x="0" y="0"/>
                </a:moveTo>
                <a:lnTo>
                  <a:pt x="446874" y="0"/>
                </a:lnTo>
                <a:lnTo>
                  <a:pt x="446874" y="461886"/>
                </a:lnTo>
                <a:lnTo>
                  <a:pt x="0" y="4618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19" name="Freeform 19"/>
          <p:cNvSpPr/>
          <p:nvPr/>
        </p:nvSpPr>
        <p:spPr>
          <a:xfrm>
            <a:off x="3430614" y="2418930"/>
            <a:ext cx="422930" cy="517345"/>
          </a:xfrm>
          <a:custGeom>
            <a:avLst/>
            <a:gdLst/>
            <a:ahLst/>
            <a:cxnLst/>
            <a:rect l="l" t="t" r="r" b="b"/>
            <a:pathLst>
              <a:path w="422930" h="517345">
                <a:moveTo>
                  <a:pt x="0" y="0"/>
                </a:moveTo>
                <a:lnTo>
                  <a:pt x="422930" y="0"/>
                </a:lnTo>
                <a:lnTo>
                  <a:pt x="422930" y="517345"/>
                </a:lnTo>
                <a:lnTo>
                  <a:pt x="0" y="5173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20" name="Freeform 20"/>
          <p:cNvSpPr/>
          <p:nvPr/>
        </p:nvSpPr>
        <p:spPr>
          <a:xfrm>
            <a:off x="3418642" y="3069962"/>
            <a:ext cx="446874" cy="432249"/>
          </a:xfrm>
          <a:custGeom>
            <a:avLst/>
            <a:gdLst/>
            <a:ahLst/>
            <a:cxnLst/>
            <a:rect l="l" t="t" r="r" b="b"/>
            <a:pathLst>
              <a:path w="446874" h="432249">
                <a:moveTo>
                  <a:pt x="0" y="0"/>
                </a:moveTo>
                <a:lnTo>
                  <a:pt x="446874" y="0"/>
                </a:lnTo>
                <a:lnTo>
                  <a:pt x="446874" y="432249"/>
                </a:lnTo>
                <a:lnTo>
                  <a:pt x="0" y="4322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grpSp>
        <p:nvGrpSpPr>
          <p:cNvPr id="21" name="Group 21"/>
          <p:cNvGrpSpPr>
            <a:grpSpLocks noChangeAspect="1"/>
          </p:cNvGrpSpPr>
          <p:nvPr/>
        </p:nvGrpSpPr>
        <p:grpSpPr>
          <a:xfrm>
            <a:off x="3486631" y="3720248"/>
            <a:ext cx="378885" cy="749690"/>
            <a:chOff x="0" y="0"/>
            <a:chExt cx="2620010" cy="5184140"/>
          </a:xfrm>
        </p:grpSpPr>
        <p:sp>
          <p:nvSpPr>
            <p:cNvPr id="22" name="Freeform 22"/>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33872"/>
            </a:solidFill>
          </p:spPr>
          <p:txBody>
            <a:bodyPr/>
            <a:lstStyle/>
            <a:p>
              <a:endParaRPr lang="de-DE"/>
            </a:p>
          </p:txBody>
        </p:sp>
        <p:sp>
          <p:nvSpPr>
            <p:cNvPr id="23" name="Freeform 23"/>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17"/>
              <a:stretch>
                <a:fillRect b="-44772"/>
              </a:stretch>
            </a:blipFill>
          </p:spPr>
          <p:txBody>
            <a:bodyPr/>
            <a:lstStyle/>
            <a:p>
              <a:endParaRPr lang="de-DE"/>
            </a:p>
          </p:txBody>
        </p:sp>
        <p:sp>
          <p:nvSpPr>
            <p:cNvPr id="24" name="Freeform 24"/>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de-DE"/>
            </a:p>
          </p:txBody>
        </p:sp>
        <p:sp>
          <p:nvSpPr>
            <p:cNvPr id="25" name="Freeform 25"/>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de-DE"/>
            </a:p>
          </p:txBody>
        </p:sp>
        <p:sp>
          <p:nvSpPr>
            <p:cNvPr id="26" name="Freeform 26"/>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de-DE"/>
            </a:p>
          </p:txBody>
        </p:sp>
        <p:sp>
          <p:nvSpPr>
            <p:cNvPr id="27" name="Freeform 27"/>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de-DE"/>
            </a:p>
          </p:txBody>
        </p:sp>
        <p:sp>
          <p:nvSpPr>
            <p:cNvPr id="28" name="Freeform 28"/>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de-DE"/>
            </a:p>
          </p:txBody>
        </p:sp>
        <p:sp>
          <p:nvSpPr>
            <p:cNvPr id="29" name="Freeform 29"/>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de-DE"/>
            </a:p>
          </p:txBody>
        </p:sp>
        <p:sp>
          <p:nvSpPr>
            <p:cNvPr id="30" name="Freeform 30"/>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de-DE"/>
            </a:p>
          </p:txBody>
        </p:sp>
      </p:grpSp>
      <p:sp>
        <p:nvSpPr>
          <p:cNvPr id="31" name="Freeform 31"/>
          <p:cNvSpPr/>
          <p:nvPr/>
        </p:nvSpPr>
        <p:spPr>
          <a:xfrm>
            <a:off x="3418642" y="6031065"/>
            <a:ext cx="592504" cy="733958"/>
          </a:xfrm>
          <a:custGeom>
            <a:avLst/>
            <a:gdLst/>
            <a:ahLst/>
            <a:cxnLst/>
            <a:rect l="l" t="t" r="r" b="b"/>
            <a:pathLst>
              <a:path w="592504" h="733958">
                <a:moveTo>
                  <a:pt x="0" y="0"/>
                </a:moveTo>
                <a:lnTo>
                  <a:pt x="592504" y="0"/>
                </a:lnTo>
                <a:lnTo>
                  <a:pt x="592504" y="733958"/>
                </a:lnTo>
                <a:lnTo>
                  <a:pt x="0" y="73395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2" name="Freeform 32"/>
          <p:cNvSpPr/>
          <p:nvPr/>
        </p:nvSpPr>
        <p:spPr>
          <a:xfrm>
            <a:off x="3418642" y="3069962"/>
            <a:ext cx="422930" cy="517345"/>
          </a:xfrm>
          <a:custGeom>
            <a:avLst/>
            <a:gdLst/>
            <a:ahLst/>
            <a:cxnLst/>
            <a:rect l="l" t="t" r="r" b="b"/>
            <a:pathLst>
              <a:path w="422930" h="517345">
                <a:moveTo>
                  <a:pt x="0" y="0"/>
                </a:moveTo>
                <a:lnTo>
                  <a:pt x="422930" y="0"/>
                </a:lnTo>
                <a:lnTo>
                  <a:pt x="422930" y="517345"/>
                </a:lnTo>
                <a:lnTo>
                  <a:pt x="0" y="5173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3" name="Freeform 33"/>
          <p:cNvSpPr/>
          <p:nvPr/>
        </p:nvSpPr>
        <p:spPr>
          <a:xfrm>
            <a:off x="3442587" y="3878968"/>
            <a:ext cx="422930" cy="517345"/>
          </a:xfrm>
          <a:custGeom>
            <a:avLst/>
            <a:gdLst/>
            <a:ahLst/>
            <a:cxnLst/>
            <a:rect l="l" t="t" r="r" b="b"/>
            <a:pathLst>
              <a:path w="422930" h="517345">
                <a:moveTo>
                  <a:pt x="0" y="0"/>
                </a:moveTo>
                <a:lnTo>
                  <a:pt x="422929" y="0"/>
                </a:lnTo>
                <a:lnTo>
                  <a:pt x="422929" y="517345"/>
                </a:lnTo>
                <a:lnTo>
                  <a:pt x="0" y="5173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4" name="Freeform 34"/>
          <p:cNvSpPr/>
          <p:nvPr/>
        </p:nvSpPr>
        <p:spPr>
          <a:xfrm>
            <a:off x="3486631" y="6188682"/>
            <a:ext cx="422930" cy="517345"/>
          </a:xfrm>
          <a:custGeom>
            <a:avLst/>
            <a:gdLst/>
            <a:ahLst/>
            <a:cxnLst/>
            <a:rect l="l" t="t" r="r" b="b"/>
            <a:pathLst>
              <a:path w="422930" h="517345">
                <a:moveTo>
                  <a:pt x="0" y="0"/>
                </a:moveTo>
                <a:lnTo>
                  <a:pt x="422930" y="0"/>
                </a:lnTo>
                <a:lnTo>
                  <a:pt x="422930" y="517345"/>
                </a:lnTo>
                <a:lnTo>
                  <a:pt x="0" y="5173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5" name="Freeform 35"/>
          <p:cNvSpPr/>
          <p:nvPr/>
        </p:nvSpPr>
        <p:spPr>
          <a:xfrm>
            <a:off x="3446173" y="4577531"/>
            <a:ext cx="466803" cy="630815"/>
          </a:xfrm>
          <a:custGeom>
            <a:avLst/>
            <a:gdLst/>
            <a:ahLst/>
            <a:cxnLst/>
            <a:rect l="l" t="t" r="r" b="b"/>
            <a:pathLst>
              <a:path w="466803" h="630815">
                <a:moveTo>
                  <a:pt x="0" y="0"/>
                </a:moveTo>
                <a:lnTo>
                  <a:pt x="466803" y="0"/>
                </a:lnTo>
                <a:lnTo>
                  <a:pt x="466803" y="630815"/>
                </a:lnTo>
                <a:lnTo>
                  <a:pt x="0" y="630815"/>
                </a:lnTo>
                <a:lnTo>
                  <a:pt x="0" y="0"/>
                </a:lnTo>
                <a:close/>
              </a:path>
            </a:pathLst>
          </a:custGeom>
          <a:blipFill>
            <a:blip r:embed="rId20"/>
            <a:stretch>
              <a:fillRect/>
            </a:stretch>
          </a:blipFill>
        </p:spPr>
        <p:txBody>
          <a:bodyPr/>
          <a:lstStyle/>
          <a:p>
            <a:endParaRPr lang="de-DE"/>
          </a:p>
        </p:txBody>
      </p:sp>
      <p:sp>
        <p:nvSpPr>
          <p:cNvPr id="36" name="Freeform 36"/>
          <p:cNvSpPr/>
          <p:nvPr/>
        </p:nvSpPr>
        <p:spPr>
          <a:xfrm>
            <a:off x="3446173" y="4634266"/>
            <a:ext cx="423145" cy="517345"/>
          </a:xfrm>
          <a:custGeom>
            <a:avLst/>
            <a:gdLst/>
            <a:ahLst/>
            <a:cxnLst/>
            <a:rect l="l" t="t" r="r" b="b"/>
            <a:pathLst>
              <a:path w="423145" h="517345">
                <a:moveTo>
                  <a:pt x="0" y="0"/>
                </a:moveTo>
                <a:lnTo>
                  <a:pt x="423145" y="0"/>
                </a:lnTo>
                <a:lnTo>
                  <a:pt x="423145" y="517345"/>
                </a:lnTo>
                <a:lnTo>
                  <a:pt x="0" y="5173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7" name="TextBox 37"/>
          <p:cNvSpPr txBox="1"/>
          <p:nvPr/>
        </p:nvSpPr>
        <p:spPr>
          <a:xfrm>
            <a:off x="712019" y="2615480"/>
            <a:ext cx="2454081" cy="306613"/>
          </a:xfrm>
          <a:prstGeom prst="rect">
            <a:avLst/>
          </a:prstGeom>
        </p:spPr>
        <p:txBody>
          <a:bodyPr lIns="0" tIns="0" rIns="0" bIns="0" rtlCol="0" anchor="t">
            <a:spAutoFit/>
          </a:bodyPr>
          <a:lstStyle/>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Ständige (scheinbar zufällige) Berührungen, obwohl keine Notwendigkeit dazu besteht. </a:t>
            </a:r>
          </a:p>
        </p:txBody>
      </p:sp>
      <p:sp>
        <p:nvSpPr>
          <p:cNvPr id="38" name="TextBox 38"/>
          <p:cNvSpPr txBox="1"/>
          <p:nvPr/>
        </p:nvSpPr>
        <p:spPr>
          <a:xfrm>
            <a:off x="846949" y="3160485"/>
            <a:ext cx="2188049" cy="461604"/>
          </a:xfrm>
          <a:prstGeom prst="rect">
            <a:avLst/>
          </a:prstGeom>
        </p:spPr>
        <p:txBody>
          <a:bodyPr lIns="0" tIns="0" rIns="0" bIns="0" rtlCol="0" anchor="t">
            <a:spAutoFit/>
          </a:bodyPr>
          <a:lstStyle/>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Beschenkt zu werden, ohne dass ein besonderer Anlass vorliegt, wie z.B. dein Geburtstag, </a:t>
            </a:r>
          </a:p>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an dem auch andere teilnehmen.</a:t>
            </a:r>
          </a:p>
        </p:txBody>
      </p:sp>
      <p:sp>
        <p:nvSpPr>
          <p:cNvPr id="39" name="TextBox 39"/>
          <p:cNvSpPr txBox="1"/>
          <p:nvPr/>
        </p:nvSpPr>
        <p:spPr>
          <a:xfrm>
            <a:off x="846949" y="3926606"/>
            <a:ext cx="2202073" cy="306613"/>
          </a:xfrm>
          <a:prstGeom prst="rect">
            <a:avLst/>
          </a:prstGeom>
        </p:spPr>
        <p:txBody>
          <a:bodyPr lIns="0" tIns="0" rIns="0" bIns="0" rtlCol="0" anchor="t">
            <a:spAutoFit/>
          </a:bodyPr>
          <a:lstStyle/>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Sich anderen nackt zeigen oder Bilder und Videos von nackten Personen zeigen bzw. versenden.</a:t>
            </a:r>
          </a:p>
        </p:txBody>
      </p:sp>
      <p:sp>
        <p:nvSpPr>
          <p:cNvPr id="40" name="TextBox 40"/>
          <p:cNvSpPr txBox="1"/>
          <p:nvPr/>
        </p:nvSpPr>
        <p:spPr>
          <a:xfrm>
            <a:off x="780543" y="4623653"/>
            <a:ext cx="2317034" cy="461604"/>
          </a:xfrm>
          <a:prstGeom prst="rect">
            <a:avLst/>
          </a:prstGeom>
        </p:spPr>
        <p:txBody>
          <a:bodyPr lIns="0" tIns="0" rIns="0" bIns="0" rtlCol="0" anchor="t">
            <a:spAutoFit/>
          </a:bodyPr>
          <a:lstStyle/>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Beim Umziehen gestört und beobachtet werden. </a:t>
            </a:r>
          </a:p>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Über dein Aussehen oder deinen Körper zu reden, </a:t>
            </a:r>
          </a:p>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ist auch nicht okay.</a:t>
            </a:r>
          </a:p>
        </p:txBody>
      </p:sp>
      <p:sp>
        <p:nvSpPr>
          <p:cNvPr id="41" name="TextBox 41"/>
          <p:cNvSpPr txBox="1"/>
          <p:nvPr/>
        </p:nvSpPr>
        <p:spPr>
          <a:xfrm>
            <a:off x="1032796" y="5460250"/>
            <a:ext cx="1830379" cy="306613"/>
          </a:xfrm>
          <a:prstGeom prst="rect">
            <a:avLst/>
          </a:prstGeom>
        </p:spPr>
        <p:txBody>
          <a:bodyPr lIns="0" tIns="0" rIns="0" bIns="0" rtlCol="0" anchor="t">
            <a:spAutoFit/>
          </a:bodyPr>
          <a:lstStyle/>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Fragen über die eigene Sexualität beantworten müssen, obwohl das nur dich etwas angeht. </a:t>
            </a:r>
          </a:p>
        </p:txBody>
      </p:sp>
      <p:sp>
        <p:nvSpPr>
          <p:cNvPr id="42" name="TextBox 42"/>
          <p:cNvSpPr txBox="1"/>
          <p:nvPr/>
        </p:nvSpPr>
        <p:spPr>
          <a:xfrm>
            <a:off x="789468" y="6141856"/>
            <a:ext cx="2317034" cy="306613"/>
          </a:xfrm>
          <a:prstGeom prst="rect">
            <a:avLst/>
          </a:prstGeom>
        </p:spPr>
        <p:txBody>
          <a:bodyPr lIns="0" tIns="0" rIns="0" bIns="0" rtlCol="0" anchor="t">
            <a:spAutoFit/>
          </a:bodyPr>
          <a:lstStyle/>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Zu (sexuellen) Handlungen und/oder </a:t>
            </a:r>
          </a:p>
          <a:p>
            <a:pPr algn="ctr">
              <a:lnSpc>
                <a:spcPts val="1235"/>
              </a:lnSpc>
            </a:pPr>
            <a:r>
              <a:rPr lang="en-US" sz="882" b="1">
                <a:solidFill>
                  <a:srgbClr val="000000"/>
                </a:solidFill>
                <a:latin typeface="A Day Without Sun Text Bold"/>
                <a:ea typeface="A Day Without Sun Text Bold"/>
                <a:cs typeface="A Day Without Sun Text Bold"/>
                <a:sym typeface="A Day Without Sun Text Bold"/>
              </a:rPr>
              <a:t>zum Schweigen gezwungen werden.</a:t>
            </a:r>
          </a:p>
        </p:txBody>
      </p:sp>
      <p:sp>
        <p:nvSpPr>
          <p:cNvPr id="43" name="Freeform 43"/>
          <p:cNvSpPr/>
          <p:nvPr/>
        </p:nvSpPr>
        <p:spPr>
          <a:xfrm>
            <a:off x="3465398" y="5284948"/>
            <a:ext cx="428353" cy="623264"/>
          </a:xfrm>
          <a:custGeom>
            <a:avLst/>
            <a:gdLst/>
            <a:ahLst/>
            <a:cxnLst/>
            <a:rect l="l" t="t" r="r" b="b"/>
            <a:pathLst>
              <a:path w="428353" h="623264">
                <a:moveTo>
                  <a:pt x="0" y="0"/>
                </a:moveTo>
                <a:lnTo>
                  <a:pt x="428353" y="0"/>
                </a:lnTo>
                <a:lnTo>
                  <a:pt x="428353" y="623264"/>
                </a:lnTo>
                <a:lnTo>
                  <a:pt x="0" y="62326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de-DE"/>
          </a:p>
        </p:txBody>
      </p:sp>
      <p:sp>
        <p:nvSpPr>
          <p:cNvPr id="44" name="Freeform 44"/>
          <p:cNvSpPr/>
          <p:nvPr/>
        </p:nvSpPr>
        <p:spPr>
          <a:xfrm>
            <a:off x="3470605" y="5337907"/>
            <a:ext cx="423145" cy="517345"/>
          </a:xfrm>
          <a:custGeom>
            <a:avLst/>
            <a:gdLst/>
            <a:ahLst/>
            <a:cxnLst/>
            <a:rect l="l" t="t" r="r" b="b"/>
            <a:pathLst>
              <a:path w="423145" h="517345">
                <a:moveTo>
                  <a:pt x="0" y="0"/>
                </a:moveTo>
                <a:lnTo>
                  <a:pt x="423146" y="0"/>
                </a:lnTo>
                <a:lnTo>
                  <a:pt x="423146" y="517346"/>
                </a:lnTo>
                <a:lnTo>
                  <a:pt x="0" y="5173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45" name="TextBox 45"/>
          <p:cNvSpPr txBox="1"/>
          <p:nvPr/>
        </p:nvSpPr>
        <p:spPr>
          <a:xfrm>
            <a:off x="1711041" y="2133731"/>
            <a:ext cx="1337981" cy="242409"/>
          </a:xfrm>
          <a:prstGeom prst="rect">
            <a:avLst/>
          </a:prstGeom>
        </p:spPr>
        <p:txBody>
          <a:bodyPr lIns="0" tIns="0" rIns="0" bIns="0" rtlCol="0" anchor="t">
            <a:spAutoFit/>
          </a:bodyPr>
          <a:lstStyle/>
          <a:p>
            <a:pPr algn="ctr">
              <a:lnSpc>
                <a:spcPts val="1969"/>
              </a:lnSpc>
            </a:pPr>
            <a:r>
              <a:rPr lang="en-US" sz="1406" b="1">
                <a:solidFill>
                  <a:srgbClr val="000000"/>
                </a:solidFill>
                <a:latin typeface="A Day Without Sun Text Bold"/>
                <a:ea typeface="A Day Without Sun Text Bold"/>
                <a:cs typeface="A Day Without Sun Text Bold"/>
                <a:sym typeface="A Day Without Sun Text Bold"/>
              </a:rPr>
              <a:t>Das ist NICHT OKAY...</a:t>
            </a:r>
          </a:p>
        </p:txBody>
      </p:sp>
      <p:sp>
        <p:nvSpPr>
          <p:cNvPr id="46" name="Freeform 46"/>
          <p:cNvSpPr/>
          <p:nvPr/>
        </p:nvSpPr>
        <p:spPr>
          <a:xfrm>
            <a:off x="712019" y="2160880"/>
            <a:ext cx="3337372" cy="4603272"/>
          </a:xfrm>
          <a:custGeom>
            <a:avLst/>
            <a:gdLst/>
            <a:ahLst/>
            <a:cxnLst/>
            <a:rect l="l" t="t" r="r" b="b"/>
            <a:pathLst>
              <a:path w="3337372" h="4603272">
                <a:moveTo>
                  <a:pt x="0" y="0"/>
                </a:moveTo>
                <a:lnTo>
                  <a:pt x="3337372" y="0"/>
                </a:lnTo>
                <a:lnTo>
                  <a:pt x="3337372" y="4603271"/>
                </a:lnTo>
                <a:lnTo>
                  <a:pt x="0" y="460327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de-DE"/>
          </a:p>
        </p:txBody>
      </p:sp>
      <p:grpSp>
        <p:nvGrpSpPr>
          <p:cNvPr id="47" name="Group 47"/>
          <p:cNvGrpSpPr/>
          <p:nvPr/>
        </p:nvGrpSpPr>
        <p:grpSpPr>
          <a:xfrm>
            <a:off x="4452722" y="1819933"/>
            <a:ext cx="5155404" cy="3297268"/>
            <a:chOff x="0" y="0"/>
            <a:chExt cx="6873872" cy="4396358"/>
          </a:xfrm>
        </p:grpSpPr>
        <p:sp>
          <p:nvSpPr>
            <p:cNvPr id="48" name="Freeform 48"/>
            <p:cNvSpPr/>
            <p:nvPr/>
          </p:nvSpPr>
          <p:spPr>
            <a:xfrm>
              <a:off x="2927959" y="343665"/>
              <a:ext cx="1332893" cy="444853"/>
            </a:xfrm>
            <a:custGeom>
              <a:avLst/>
              <a:gdLst/>
              <a:ahLst/>
              <a:cxnLst/>
              <a:rect l="l" t="t" r="r" b="b"/>
              <a:pathLst>
                <a:path w="1332893" h="444853">
                  <a:moveTo>
                    <a:pt x="0" y="0"/>
                  </a:moveTo>
                  <a:lnTo>
                    <a:pt x="1332894" y="0"/>
                  </a:lnTo>
                  <a:lnTo>
                    <a:pt x="1332894" y="444853"/>
                  </a:lnTo>
                  <a:lnTo>
                    <a:pt x="0" y="444853"/>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de-DE"/>
            </a:p>
          </p:txBody>
        </p:sp>
        <p:sp>
          <p:nvSpPr>
            <p:cNvPr id="49" name="TextBox 49"/>
            <p:cNvSpPr txBox="1"/>
            <p:nvPr/>
          </p:nvSpPr>
          <p:spPr>
            <a:xfrm>
              <a:off x="1350506" y="-38100"/>
              <a:ext cx="4487800" cy="725430"/>
            </a:xfrm>
            <a:prstGeom prst="rect">
              <a:avLst/>
            </a:prstGeom>
          </p:spPr>
          <p:txBody>
            <a:bodyPr lIns="0" tIns="0" rIns="0" bIns="0" rtlCol="0" anchor="t">
              <a:spAutoFit/>
            </a:bodyPr>
            <a:lstStyle/>
            <a:p>
              <a:pPr algn="ctr">
                <a:lnSpc>
                  <a:spcPts val="2018"/>
                </a:lnSpc>
                <a:spcBef>
                  <a:spcPct val="0"/>
                </a:spcBef>
              </a:pPr>
              <a:r>
                <a:rPr lang="en-US" sz="1441" b="1">
                  <a:solidFill>
                    <a:srgbClr val="000000"/>
                  </a:solidFill>
                  <a:latin typeface="Clear Sans Bold"/>
                  <a:ea typeface="Clear Sans Bold"/>
                  <a:cs typeface="Clear Sans Bold"/>
                  <a:sym typeface="Clear Sans Bold"/>
                </a:rPr>
                <a:t>Selbstbewusstseinsübungen - Beispiele</a:t>
              </a:r>
            </a:p>
          </p:txBody>
        </p:sp>
        <p:grpSp>
          <p:nvGrpSpPr>
            <p:cNvPr id="50" name="Group 50"/>
            <p:cNvGrpSpPr/>
            <p:nvPr/>
          </p:nvGrpSpPr>
          <p:grpSpPr>
            <a:xfrm>
              <a:off x="0" y="827030"/>
              <a:ext cx="6873872" cy="3569328"/>
              <a:chOff x="0" y="0"/>
              <a:chExt cx="2352442" cy="1221529"/>
            </a:xfrm>
          </p:grpSpPr>
          <p:sp>
            <p:nvSpPr>
              <p:cNvPr id="51" name="Freeform 51"/>
              <p:cNvSpPr/>
              <p:nvPr/>
            </p:nvSpPr>
            <p:spPr>
              <a:xfrm>
                <a:off x="0" y="0"/>
                <a:ext cx="2352442" cy="1221529"/>
              </a:xfrm>
              <a:custGeom>
                <a:avLst/>
                <a:gdLst/>
                <a:ahLst/>
                <a:cxnLst/>
                <a:rect l="l" t="t" r="r" b="b"/>
                <a:pathLst>
                  <a:path w="2352442" h="1221529">
                    <a:moveTo>
                      <a:pt x="150171" y="0"/>
                    </a:moveTo>
                    <a:lnTo>
                      <a:pt x="2202271" y="0"/>
                    </a:lnTo>
                    <a:cubicBezTo>
                      <a:pt x="2242099" y="0"/>
                      <a:pt x="2280295" y="15822"/>
                      <a:pt x="2308458" y="43984"/>
                    </a:cubicBezTo>
                    <a:cubicBezTo>
                      <a:pt x="2336620" y="72147"/>
                      <a:pt x="2352442" y="110343"/>
                      <a:pt x="2352442" y="150171"/>
                    </a:cubicBezTo>
                    <a:lnTo>
                      <a:pt x="2352442" y="1071358"/>
                    </a:lnTo>
                    <a:cubicBezTo>
                      <a:pt x="2352442" y="1154296"/>
                      <a:pt x="2285208" y="1221529"/>
                      <a:pt x="2202271" y="1221529"/>
                    </a:cubicBezTo>
                    <a:lnTo>
                      <a:pt x="150171" y="1221529"/>
                    </a:lnTo>
                    <a:cubicBezTo>
                      <a:pt x="67234" y="1221529"/>
                      <a:pt x="0" y="1154296"/>
                      <a:pt x="0" y="1071358"/>
                    </a:cubicBezTo>
                    <a:lnTo>
                      <a:pt x="0" y="150171"/>
                    </a:lnTo>
                    <a:cubicBezTo>
                      <a:pt x="0" y="67234"/>
                      <a:pt x="67234" y="0"/>
                      <a:pt x="150171" y="0"/>
                    </a:cubicBezTo>
                    <a:close/>
                  </a:path>
                </a:pathLst>
              </a:custGeom>
              <a:solidFill>
                <a:srgbClr val="000000">
                  <a:alpha val="0"/>
                </a:srgbClr>
              </a:solidFill>
              <a:ln w="19050" cap="rnd">
                <a:solidFill>
                  <a:srgbClr val="000000"/>
                </a:solidFill>
                <a:prstDash val="solid"/>
                <a:round/>
              </a:ln>
            </p:spPr>
            <p:txBody>
              <a:bodyPr/>
              <a:lstStyle/>
              <a:p>
                <a:endParaRPr lang="de-DE"/>
              </a:p>
            </p:txBody>
          </p:sp>
          <p:sp>
            <p:nvSpPr>
              <p:cNvPr id="52" name="TextBox 52"/>
              <p:cNvSpPr txBox="1"/>
              <p:nvPr/>
            </p:nvSpPr>
            <p:spPr>
              <a:xfrm>
                <a:off x="0" y="-38100"/>
                <a:ext cx="2352442" cy="1259629"/>
              </a:xfrm>
              <a:prstGeom prst="rect">
                <a:avLst/>
              </a:prstGeom>
            </p:spPr>
            <p:txBody>
              <a:bodyPr lIns="199489" tIns="199489" rIns="199489" bIns="199489" rtlCol="0" anchor="ctr"/>
              <a:lstStyle/>
              <a:p>
                <a:pPr algn="ctr">
                  <a:lnSpc>
                    <a:spcPts val="1803"/>
                  </a:lnSpc>
                </a:pPr>
                <a:r>
                  <a:rPr lang="en-US" sz="1170">
                    <a:solidFill>
                      <a:srgbClr val="000000"/>
                    </a:solidFill>
                    <a:latin typeface="A Day Without Sun Text"/>
                    <a:ea typeface="A Day Without Sun Text"/>
                    <a:cs typeface="A Day Without Sun Text"/>
                    <a:sym typeface="A Day Without Sun Text"/>
                  </a:rPr>
                  <a:t>“Wir sagen Stop!” - Kurztheaterstücke entwickeln</a:t>
                </a:r>
              </a:p>
              <a:p>
                <a:pPr algn="ctr">
                  <a:lnSpc>
                    <a:spcPts val="1803"/>
                  </a:lnSpc>
                </a:pPr>
                <a:r>
                  <a:rPr lang="en-US" sz="1170" u="sng">
                    <a:solidFill>
                      <a:srgbClr val="000000"/>
                    </a:solidFill>
                    <a:latin typeface="A Day Without Sun Text"/>
                    <a:ea typeface="A Day Without Sun Text"/>
                    <a:cs typeface="A Day Without Sun Text"/>
                    <a:sym typeface="A Day Without Sun Text"/>
                  </a:rPr>
                  <a:t>Zielsetzung:</a:t>
                </a:r>
                <a:r>
                  <a:rPr lang="en-US" sz="1170">
                    <a:solidFill>
                      <a:srgbClr val="000000"/>
                    </a:solidFill>
                    <a:latin typeface="A Day Without Sun Text"/>
                    <a:ea typeface="A Day Without Sun Text"/>
                    <a:cs typeface="A Day Without Sun Text"/>
                    <a:sym typeface="A Day Without Sun Text"/>
                  </a:rPr>
                  <a:t> Die Kinder- und Jugendlichen üben Selbstbehauptung</a:t>
                </a:r>
              </a:p>
              <a:p>
                <a:pPr algn="ctr">
                  <a:lnSpc>
                    <a:spcPts val="1803"/>
                  </a:lnSpc>
                </a:pPr>
                <a:r>
                  <a:rPr lang="en-US" sz="1170" u="sng">
                    <a:solidFill>
                      <a:srgbClr val="000000"/>
                    </a:solidFill>
                    <a:latin typeface="A Day Without Sun Text"/>
                    <a:ea typeface="A Day Without Sun Text"/>
                    <a:cs typeface="A Day Without Sun Text"/>
                    <a:sym typeface="A Day Without Sun Text"/>
                  </a:rPr>
                  <a:t>Vorbereitung:</a:t>
                </a:r>
                <a:r>
                  <a:rPr lang="en-US" sz="1170">
                    <a:solidFill>
                      <a:srgbClr val="000000"/>
                    </a:solidFill>
                    <a:latin typeface="A Day Without Sun Text"/>
                    <a:ea typeface="A Day Without Sun Text"/>
                    <a:cs typeface="A Day Without Sun Text"/>
                    <a:sym typeface="A Day Without Sun Text"/>
                  </a:rPr>
                  <a:t> Je nach Altersgruppen und Leistungstand müssen Szenarien von den Betreuenden vorbereitet werden, damit sich die Teilnehmenden an diesen orientieren können. </a:t>
                </a:r>
              </a:p>
              <a:p>
                <a:pPr algn="ctr">
                  <a:lnSpc>
                    <a:spcPts val="1803"/>
                  </a:lnSpc>
                </a:pPr>
                <a:r>
                  <a:rPr lang="en-US" sz="1170" u="sng">
                    <a:solidFill>
                      <a:srgbClr val="000000"/>
                    </a:solidFill>
                    <a:latin typeface="A Day Without Sun Text"/>
                    <a:ea typeface="A Day Without Sun Text"/>
                    <a:cs typeface="A Day Without Sun Text"/>
                    <a:sym typeface="A Day Without Sun Text"/>
                  </a:rPr>
                  <a:t>Ablauf:</a:t>
                </a:r>
                <a:r>
                  <a:rPr lang="en-US" sz="1170">
                    <a:solidFill>
                      <a:srgbClr val="000000"/>
                    </a:solidFill>
                    <a:latin typeface="A Day Without Sun Text"/>
                    <a:ea typeface="A Day Without Sun Text"/>
                    <a:cs typeface="A Day Without Sun Text"/>
                    <a:sym typeface="A Day Without Sun Text"/>
                  </a:rPr>
                  <a:t> Kleingruppen von zwei bis vier Personen erarbeiten Szenarien, bei denen jemand bedrängt, bedroht oder zu etwas gezwungen wird. Die Kleingruppen präsentieren die Szenen als Kurztheaterstück und zeigen, welche Ideen sie haben, wie man in dieser Situation handeln könnte. Die anderen Gruppen bewerten das Kurztheaterstück im Hinblick auf die Handlungsoptionen. Optional können die Gruppen nach der ersten Präsentation wieder zusammenfinden und die Verbesserungsvorschläge der anderen umsetzen. Es folgt eine zweite Präsentationsrunde.  </a:t>
                </a:r>
              </a:p>
            </p:txBody>
          </p:sp>
        </p:grpSp>
      </p:grpSp>
      <p:grpSp>
        <p:nvGrpSpPr>
          <p:cNvPr id="53" name="Group 53"/>
          <p:cNvGrpSpPr/>
          <p:nvPr/>
        </p:nvGrpSpPr>
        <p:grpSpPr>
          <a:xfrm>
            <a:off x="4452722" y="5274926"/>
            <a:ext cx="1923733" cy="736629"/>
            <a:chOff x="0" y="0"/>
            <a:chExt cx="2564977" cy="982173"/>
          </a:xfrm>
        </p:grpSpPr>
        <p:sp>
          <p:nvSpPr>
            <p:cNvPr id="54" name="Freeform 54"/>
            <p:cNvSpPr/>
            <p:nvPr/>
          </p:nvSpPr>
          <p:spPr>
            <a:xfrm>
              <a:off x="0" y="0"/>
              <a:ext cx="2564977" cy="982173"/>
            </a:xfrm>
            <a:custGeom>
              <a:avLst/>
              <a:gdLst/>
              <a:ahLst/>
              <a:cxnLst/>
              <a:rect l="l" t="t" r="r" b="b"/>
              <a:pathLst>
                <a:path w="2564977" h="982173">
                  <a:moveTo>
                    <a:pt x="0" y="0"/>
                  </a:moveTo>
                  <a:lnTo>
                    <a:pt x="2564977" y="0"/>
                  </a:lnTo>
                  <a:lnTo>
                    <a:pt x="2564977" y="982173"/>
                  </a:lnTo>
                  <a:lnTo>
                    <a:pt x="0" y="98217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de-DE"/>
            </a:p>
          </p:txBody>
        </p:sp>
        <p:sp>
          <p:nvSpPr>
            <p:cNvPr id="55" name="Freeform 55"/>
            <p:cNvSpPr/>
            <p:nvPr/>
          </p:nvSpPr>
          <p:spPr>
            <a:xfrm>
              <a:off x="1061576" y="307007"/>
              <a:ext cx="532878" cy="587194"/>
            </a:xfrm>
            <a:custGeom>
              <a:avLst/>
              <a:gdLst/>
              <a:ahLst/>
              <a:cxnLst/>
              <a:rect l="l" t="t" r="r" b="b"/>
              <a:pathLst>
                <a:path w="532878" h="587194">
                  <a:moveTo>
                    <a:pt x="0" y="0"/>
                  </a:moveTo>
                  <a:lnTo>
                    <a:pt x="532879" y="0"/>
                  </a:lnTo>
                  <a:lnTo>
                    <a:pt x="532879" y="587194"/>
                  </a:lnTo>
                  <a:lnTo>
                    <a:pt x="0" y="58719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de-DE"/>
            </a:p>
          </p:txBody>
        </p:sp>
        <p:sp>
          <p:nvSpPr>
            <p:cNvPr id="56" name="TextBox 56"/>
            <p:cNvSpPr txBox="1"/>
            <p:nvPr/>
          </p:nvSpPr>
          <p:spPr>
            <a:xfrm>
              <a:off x="0" y="38100"/>
              <a:ext cx="2564977" cy="268907"/>
            </a:xfrm>
            <a:prstGeom prst="rect">
              <a:avLst/>
            </a:prstGeom>
          </p:spPr>
          <p:txBody>
            <a:bodyPr lIns="0" tIns="0" rIns="0" bIns="0" rtlCol="0" anchor="t">
              <a:spAutoFit/>
            </a:bodyPr>
            <a:lstStyle/>
            <a:p>
              <a:pPr algn="ctr">
                <a:lnSpc>
                  <a:spcPts val="1450"/>
                </a:lnSpc>
              </a:pPr>
              <a:r>
                <a:rPr lang="en-US" sz="1526" spc="-30">
                  <a:solidFill>
                    <a:srgbClr val="000000"/>
                  </a:solidFill>
                  <a:latin typeface="A Day Without Sun Text"/>
                  <a:ea typeface="A Day Without Sun Text"/>
                  <a:cs typeface="A Day Without Sun Text"/>
                  <a:sym typeface="A Day Without Sun Text"/>
                </a:rPr>
                <a:t>Diese Frage habe ich noch...</a:t>
              </a:r>
            </a:p>
          </p:txBody>
        </p:sp>
      </p:grpSp>
      <p:grpSp>
        <p:nvGrpSpPr>
          <p:cNvPr id="57" name="Group 57"/>
          <p:cNvGrpSpPr/>
          <p:nvPr/>
        </p:nvGrpSpPr>
        <p:grpSpPr>
          <a:xfrm>
            <a:off x="6505174" y="5274926"/>
            <a:ext cx="1923733" cy="736629"/>
            <a:chOff x="0" y="0"/>
            <a:chExt cx="2564977" cy="982173"/>
          </a:xfrm>
        </p:grpSpPr>
        <p:sp>
          <p:nvSpPr>
            <p:cNvPr id="58" name="Freeform 58"/>
            <p:cNvSpPr/>
            <p:nvPr/>
          </p:nvSpPr>
          <p:spPr>
            <a:xfrm>
              <a:off x="0" y="0"/>
              <a:ext cx="2564977" cy="982173"/>
            </a:xfrm>
            <a:custGeom>
              <a:avLst/>
              <a:gdLst/>
              <a:ahLst/>
              <a:cxnLst/>
              <a:rect l="l" t="t" r="r" b="b"/>
              <a:pathLst>
                <a:path w="2564977" h="982173">
                  <a:moveTo>
                    <a:pt x="0" y="0"/>
                  </a:moveTo>
                  <a:lnTo>
                    <a:pt x="2564977" y="0"/>
                  </a:lnTo>
                  <a:lnTo>
                    <a:pt x="2564977" y="982173"/>
                  </a:lnTo>
                  <a:lnTo>
                    <a:pt x="0" y="98217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de-DE"/>
            </a:p>
          </p:txBody>
        </p:sp>
        <p:sp>
          <p:nvSpPr>
            <p:cNvPr id="59" name="Freeform 59"/>
            <p:cNvSpPr/>
            <p:nvPr/>
          </p:nvSpPr>
          <p:spPr>
            <a:xfrm>
              <a:off x="965248" y="307817"/>
              <a:ext cx="696629" cy="673118"/>
            </a:xfrm>
            <a:custGeom>
              <a:avLst/>
              <a:gdLst/>
              <a:ahLst/>
              <a:cxnLst/>
              <a:rect l="l" t="t" r="r" b="b"/>
              <a:pathLst>
                <a:path w="696629" h="673118">
                  <a:moveTo>
                    <a:pt x="0" y="0"/>
                  </a:moveTo>
                  <a:lnTo>
                    <a:pt x="696629" y="0"/>
                  </a:lnTo>
                  <a:lnTo>
                    <a:pt x="696629" y="673118"/>
                  </a:lnTo>
                  <a:lnTo>
                    <a:pt x="0" y="673118"/>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de-DE"/>
            </a:p>
          </p:txBody>
        </p:sp>
        <p:sp>
          <p:nvSpPr>
            <p:cNvPr id="60" name="TextBox 60"/>
            <p:cNvSpPr txBox="1"/>
            <p:nvPr/>
          </p:nvSpPr>
          <p:spPr>
            <a:xfrm>
              <a:off x="165993" y="11170"/>
              <a:ext cx="2232992" cy="342486"/>
            </a:xfrm>
            <a:prstGeom prst="rect">
              <a:avLst/>
            </a:prstGeom>
          </p:spPr>
          <p:txBody>
            <a:bodyPr lIns="0" tIns="0" rIns="0" bIns="0" rtlCol="0" anchor="t">
              <a:spAutoFit/>
            </a:bodyPr>
            <a:lstStyle/>
            <a:p>
              <a:pPr algn="ctr">
                <a:lnSpc>
                  <a:spcPts val="2248"/>
                </a:lnSpc>
                <a:spcBef>
                  <a:spcPct val="0"/>
                </a:spcBef>
              </a:pPr>
              <a:r>
                <a:rPr lang="en-US" sz="1605" spc="-44">
                  <a:solidFill>
                    <a:srgbClr val="000000"/>
                  </a:solidFill>
                  <a:latin typeface="A Day Without Sun Text"/>
                  <a:ea typeface="A Day Without Sun Text"/>
                  <a:cs typeface="A Day Without Sun Text"/>
                  <a:sym typeface="A Day Without Sun Text"/>
                </a:rPr>
                <a:t>Das habe ich gelernt...</a:t>
              </a:r>
            </a:p>
          </p:txBody>
        </p:sp>
      </p:grpSp>
      <p:grpSp>
        <p:nvGrpSpPr>
          <p:cNvPr id="61" name="Group 61"/>
          <p:cNvGrpSpPr/>
          <p:nvPr/>
        </p:nvGrpSpPr>
        <p:grpSpPr>
          <a:xfrm>
            <a:off x="4452722" y="6188661"/>
            <a:ext cx="1923733" cy="736629"/>
            <a:chOff x="0" y="0"/>
            <a:chExt cx="2564977" cy="982173"/>
          </a:xfrm>
        </p:grpSpPr>
        <p:sp>
          <p:nvSpPr>
            <p:cNvPr id="62" name="Freeform 62"/>
            <p:cNvSpPr/>
            <p:nvPr/>
          </p:nvSpPr>
          <p:spPr>
            <a:xfrm>
              <a:off x="0" y="0"/>
              <a:ext cx="2564977" cy="982173"/>
            </a:xfrm>
            <a:custGeom>
              <a:avLst/>
              <a:gdLst/>
              <a:ahLst/>
              <a:cxnLst/>
              <a:rect l="l" t="t" r="r" b="b"/>
              <a:pathLst>
                <a:path w="2564977" h="982173">
                  <a:moveTo>
                    <a:pt x="0" y="0"/>
                  </a:moveTo>
                  <a:lnTo>
                    <a:pt x="2564977" y="0"/>
                  </a:lnTo>
                  <a:lnTo>
                    <a:pt x="2564977" y="982173"/>
                  </a:lnTo>
                  <a:lnTo>
                    <a:pt x="0" y="98217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de-DE"/>
            </a:p>
          </p:txBody>
        </p:sp>
        <p:sp>
          <p:nvSpPr>
            <p:cNvPr id="63" name="Freeform 63"/>
            <p:cNvSpPr/>
            <p:nvPr/>
          </p:nvSpPr>
          <p:spPr>
            <a:xfrm>
              <a:off x="1032670" y="371175"/>
              <a:ext cx="561784" cy="561784"/>
            </a:xfrm>
            <a:custGeom>
              <a:avLst/>
              <a:gdLst/>
              <a:ahLst/>
              <a:cxnLst/>
              <a:rect l="l" t="t" r="r" b="b"/>
              <a:pathLst>
                <a:path w="561784" h="561784">
                  <a:moveTo>
                    <a:pt x="0" y="0"/>
                  </a:moveTo>
                  <a:lnTo>
                    <a:pt x="561785" y="0"/>
                  </a:lnTo>
                  <a:lnTo>
                    <a:pt x="561785" y="561784"/>
                  </a:lnTo>
                  <a:lnTo>
                    <a:pt x="0" y="56178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de-DE"/>
            </a:p>
          </p:txBody>
        </p:sp>
        <p:sp>
          <p:nvSpPr>
            <p:cNvPr id="64" name="TextBox 64"/>
            <p:cNvSpPr txBox="1"/>
            <p:nvPr/>
          </p:nvSpPr>
          <p:spPr>
            <a:xfrm>
              <a:off x="0" y="102268"/>
              <a:ext cx="2564977" cy="268907"/>
            </a:xfrm>
            <a:prstGeom prst="rect">
              <a:avLst/>
            </a:prstGeom>
          </p:spPr>
          <p:txBody>
            <a:bodyPr lIns="0" tIns="0" rIns="0" bIns="0" rtlCol="0" anchor="t">
              <a:spAutoFit/>
            </a:bodyPr>
            <a:lstStyle/>
            <a:p>
              <a:pPr algn="ctr">
                <a:lnSpc>
                  <a:spcPts val="1450"/>
                </a:lnSpc>
              </a:pPr>
              <a:r>
                <a:rPr lang="en-US" sz="1526" spc="-42">
                  <a:solidFill>
                    <a:srgbClr val="000000"/>
                  </a:solidFill>
                  <a:latin typeface="A Day Without Sun Text"/>
                  <a:ea typeface="A Day Without Sun Text"/>
                  <a:cs typeface="A Day Without Sun Text"/>
                  <a:sym typeface="A Day Without Sun Text"/>
                </a:rPr>
                <a:t>Das möchte ich noch sagen...</a:t>
              </a:r>
            </a:p>
          </p:txBody>
        </p:sp>
      </p:gr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61307" y="593709"/>
            <a:ext cx="8630986" cy="1681443"/>
            <a:chOff x="0" y="0"/>
            <a:chExt cx="11507981" cy="2241923"/>
          </a:xfrm>
        </p:grpSpPr>
        <p:sp>
          <p:nvSpPr>
            <p:cNvPr id="5" name="Freeform 5"/>
            <p:cNvSpPr/>
            <p:nvPr/>
          </p:nvSpPr>
          <p:spPr>
            <a:xfrm>
              <a:off x="0" y="0"/>
              <a:ext cx="11507981" cy="2241923"/>
            </a:xfrm>
            <a:custGeom>
              <a:avLst/>
              <a:gdLst/>
              <a:ahLst/>
              <a:cxnLst/>
              <a:rect l="l" t="t" r="r" b="b"/>
              <a:pathLst>
                <a:path w="11507981" h="2241923">
                  <a:moveTo>
                    <a:pt x="0" y="0"/>
                  </a:moveTo>
                  <a:lnTo>
                    <a:pt x="11507981" y="0"/>
                  </a:lnTo>
                  <a:lnTo>
                    <a:pt x="11507981" y="2241923"/>
                  </a:lnTo>
                  <a:lnTo>
                    <a:pt x="0" y="2241923"/>
                  </a:lnTo>
                  <a:close/>
                </a:path>
              </a:pathLst>
            </a:custGeom>
            <a:solidFill>
              <a:srgbClr val="000000">
                <a:alpha val="0"/>
              </a:srgbClr>
            </a:solidFill>
          </p:spPr>
          <p:txBody>
            <a:bodyPr/>
            <a:lstStyle/>
            <a:p>
              <a:endParaRPr lang="de-DE"/>
            </a:p>
          </p:txBody>
        </p:sp>
        <p:sp>
          <p:nvSpPr>
            <p:cNvPr id="6" name="TextBox 6"/>
            <p:cNvSpPr txBox="1"/>
            <p:nvPr/>
          </p:nvSpPr>
          <p:spPr>
            <a:xfrm>
              <a:off x="0" y="9525"/>
              <a:ext cx="11507981" cy="2232398"/>
            </a:xfrm>
            <a:prstGeom prst="rect">
              <a:avLst/>
            </a:prstGeom>
          </p:spPr>
          <p:txBody>
            <a:bodyPr lIns="0" tIns="0" rIns="0" bIns="0" rtlCol="0" anchor="t"/>
            <a:lstStyle/>
            <a:p>
              <a:pPr algn="l">
                <a:lnSpc>
                  <a:spcPts val="5221"/>
                </a:lnSpc>
              </a:pPr>
              <a:r>
                <a:rPr lang="en-US" sz="4501" spc="-89">
                  <a:solidFill>
                    <a:srgbClr val="DA1115"/>
                  </a:solidFill>
                  <a:latin typeface="Fira Sans"/>
                  <a:ea typeface="Fira Sans"/>
                  <a:cs typeface="Fira Sans"/>
                  <a:sym typeface="Fira Sans"/>
                </a:rPr>
                <a:t>Konzept “Gemeinsam gegen sexualisierte Gewalt”</a:t>
              </a:r>
            </a:p>
          </p:txBody>
        </p:sp>
      </p:grpSp>
      <p:grpSp>
        <p:nvGrpSpPr>
          <p:cNvPr id="7" name="Group 7"/>
          <p:cNvGrpSpPr/>
          <p:nvPr/>
        </p:nvGrpSpPr>
        <p:grpSpPr>
          <a:xfrm>
            <a:off x="561307" y="2734073"/>
            <a:ext cx="8137446" cy="1847055"/>
            <a:chOff x="0" y="0"/>
            <a:chExt cx="10849929" cy="2462740"/>
          </a:xfrm>
        </p:grpSpPr>
        <p:sp>
          <p:nvSpPr>
            <p:cNvPr id="8" name="Freeform 8"/>
            <p:cNvSpPr/>
            <p:nvPr/>
          </p:nvSpPr>
          <p:spPr>
            <a:xfrm>
              <a:off x="0" y="0"/>
              <a:ext cx="10849928" cy="2462740"/>
            </a:xfrm>
            <a:custGeom>
              <a:avLst/>
              <a:gdLst/>
              <a:ahLst/>
              <a:cxnLst/>
              <a:rect l="l" t="t" r="r" b="b"/>
              <a:pathLst>
                <a:path w="10849928" h="2462740">
                  <a:moveTo>
                    <a:pt x="0" y="0"/>
                  </a:moveTo>
                  <a:lnTo>
                    <a:pt x="10849928" y="0"/>
                  </a:lnTo>
                  <a:lnTo>
                    <a:pt x="10849928" y="2462740"/>
                  </a:lnTo>
                  <a:lnTo>
                    <a:pt x="0" y="2462740"/>
                  </a:lnTo>
                  <a:close/>
                </a:path>
              </a:pathLst>
            </a:custGeom>
            <a:solidFill>
              <a:srgbClr val="000000">
                <a:alpha val="0"/>
              </a:srgbClr>
            </a:solidFill>
          </p:spPr>
          <p:txBody>
            <a:bodyPr/>
            <a:lstStyle/>
            <a:p>
              <a:endParaRPr lang="de-DE"/>
            </a:p>
          </p:txBody>
        </p:sp>
        <p:sp>
          <p:nvSpPr>
            <p:cNvPr id="9" name="TextBox 9"/>
            <p:cNvSpPr txBox="1"/>
            <p:nvPr/>
          </p:nvSpPr>
          <p:spPr>
            <a:xfrm>
              <a:off x="0" y="-76200"/>
              <a:ext cx="10849929" cy="2538940"/>
            </a:xfrm>
            <a:prstGeom prst="rect">
              <a:avLst/>
            </a:prstGeom>
          </p:spPr>
          <p:txBody>
            <a:bodyPr lIns="0" tIns="0" rIns="0" bIns="0" rtlCol="0" anchor="t"/>
            <a:lstStyle/>
            <a:p>
              <a:pPr marL="351916" lvl="1" indent="-175958" algn="l">
                <a:lnSpc>
                  <a:spcPts val="2444"/>
                </a:lnSpc>
                <a:buFont typeface="Arial"/>
                <a:buChar char="•"/>
              </a:pPr>
              <a:r>
                <a:rPr lang="en-US" sz="1629">
                  <a:solidFill>
                    <a:srgbClr val="000000"/>
                  </a:solidFill>
                  <a:latin typeface="Calibri (MS)"/>
                  <a:ea typeface="Calibri (MS)"/>
                  <a:cs typeface="Calibri (MS)"/>
                  <a:sym typeface="Calibri (MS)"/>
                </a:rPr>
                <a:t>Implementierung und Weiterentwicklung eines Schutzkonzepts ist eine zentrale Führungsaufgabe für den Leiter oder die Leiterin der Feuerwehr</a:t>
              </a:r>
            </a:p>
            <a:p>
              <a:pPr marL="351916" lvl="1" indent="-175958" algn="l">
                <a:lnSpc>
                  <a:spcPts val="2444"/>
                </a:lnSpc>
                <a:buFont typeface="Arial"/>
                <a:buChar char="•"/>
              </a:pPr>
              <a:r>
                <a:rPr lang="en-US" sz="1629">
                  <a:solidFill>
                    <a:srgbClr val="000000"/>
                  </a:solidFill>
                  <a:latin typeface="Calibri (MS)"/>
                  <a:ea typeface="Calibri (MS)"/>
                  <a:cs typeface="Calibri (MS)"/>
                  <a:sym typeface="Calibri (MS)"/>
                </a:rPr>
                <a:t>Empfehlung: Ein Schutzkonzept für die ganze Feuerwehr, nicht eins für KF und eins für JF getrennt</a:t>
              </a:r>
            </a:p>
            <a:p>
              <a:pPr marL="351916" lvl="1" indent="-175958" algn="l">
                <a:lnSpc>
                  <a:spcPts val="2444"/>
                </a:lnSpc>
                <a:buFont typeface="Arial"/>
                <a:buChar char="•"/>
              </a:pPr>
              <a:r>
                <a:rPr lang="en-US" sz="1629">
                  <a:solidFill>
                    <a:srgbClr val="000000"/>
                  </a:solidFill>
                  <a:latin typeface="Calibri (MS)"/>
                  <a:ea typeface="Calibri (MS)"/>
                  <a:cs typeface="Calibri (MS)"/>
                  <a:sym typeface="Calibri (MS)"/>
                </a:rPr>
                <a:t>Schutzkonzept ist ein lebendiger Prozess</a:t>
              </a:r>
            </a:p>
            <a:p>
              <a:pPr marL="351916" lvl="1" indent="-175958" algn="l">
                <a:lnSpc>
                  <a:spcPts val="2444"/>
                </a:lnSpc>
                <a:buFont typeface="Arial"/>
                <a:buChar char="•"/>
              </a:pPr>
              <a:r>
                <a:rPr lang="en-US" sz="1629">
                  <a:solidFill>
                    <a:srgbClr val="000000"/>
                  </a:solidFill>
                  <a:latin typeface="Calibri (MS)"/>
                  <a:ea typeface="Calibri (MS)"/>
                  <a:cs typeface="Calibri (MS)"/>
                  <a:sym typeface="Calibri (MS)"/>
                </a:rPr>
                <a:t>Schutzkonzept ist nur erfolgreich, wenn es mit Überzeugung gelebt wird</a:t>
              </a:r>
            </a:p>
          </p:txBody>
        </p:sp>
      </p:grpSp>
      <p:grpSp>
        <p:nvGrpSpPr>
          <p:cNvPr id="10" name="Group 10"/>
          <p:cNvGrpSpPr/>
          <p:nvPr/>
        </p:nvGrpSpPr>
        <p:grpSpPr>
          <a:xfrm>
            <a:off x="561307" y="2160880"/>
            <a:ext cx="8630986" cy="470926"/>
            <a:chOff x="0" y="0"/>
            <a:chExt cx="11507981" cy="627902"/>
          </a:xfrm>
        </p:grpSpPr>
        <p:sp>
          <p:nvSpPr>
            <p:cNvPr id="11" name="Freeform 11"/>
            <p:cNvSpPr/>
            <p:nvPr/>
          </p:nvSpPr>
          <p:spPr>
            <a:xfrm>
              <a:off x="0" y="0"/>
              <a:ext cx="11507981" cy="627902"/>
            </a:xfrm>
            <a:custGeom>
              <a:avLst/>
              <a:gdLst/>
              <a:ahLst/>
              <a:cxnLst/>
              <a:rect l="l" t="t" r="r" b="b"/>
              <a:pathLst>
                <a:path w="11507981" h="627902">
                  <a:moveTo>
                    <a:pt x="0" y="0"/>
                  </a:moveTo>
                  <a:lnTo>
                    <a:pt x="11507981" y="0"/>
                  </a:lnTo>
                  <a:lnTo>
                    <a:pt x="11507981" y="627902"/>
                  </a:lnTo>
                  <a:lnTo>
                    <a:pt x="0" y="627902"/>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666002"/>
            </a:xfrm>
            <a:prstGeom prst="rect">
              <a:avLst/>
            </a:prstGeom>
          </p:spPr>
          <p:txBody>
            <a:bodyPr lIns="0" tIns="0" rIns="0" bIns="0" rtlCol="0" anchor="t"/>
            <a:lstStyle/>
            <a:p>
              <a:pPr algn="l">
                <a:lnSpc>
                  <a:spcPts val="2400"/>
                </a:lnSpc>
              </a:pPr>
              <a:r>
                <a:rPr lang="en-US" sz="2000">
                  <a:solidFill>
                    <a:srgbClr val="DA0E13"/>
                  </a:solidFill>
                  <a:latin typeface="Calibri (MS)"/>
                  <a:ea typeface="Calibri (MS)"/>
                  <a:cs typeface="Calibri (MS)"/>
                  <a:sym typeface="Calibri (MS)"/>
                </a:rPr>
                <a:t>Ausblick</a:t>
              </a:r>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808077" y="731520"/>
            <a:ext cx="8137446" cy="5809505"/>
            <a:chOff x="0" y="0"/>
            <a:chExt cx="10849929" cy="7746007"/>
          </a:xfrm>
        </p:grpSpPr>
        <p:sp>
          <p:nvSpPr>
            <p:cNvPr id="5" name="Freeform 5"/>
            <p:cNvSpPr/>
            <p:nvPr/>
          </p:nvSpPr>
          <p:spPr>
            <a:xfrm>
              <a:off x="0" y="0"/>
              <a:ext cx="10849928" cy="7746007"/>
            </a:xfrm>
            <a:custGeom>
              <a:avLst/>
              <a:gdLst/>
              <a:ahLst/>
              <a:cxnLst/>
              <a:rect l="l" t="t" r="r" b="b"/>
              <a:pathLst>
                <a:path w="10849928" h="7746007">
                  <a:moveTo>
                    <a:pt x="0" y="0"/>
                  </a:moveTo>
                  <a:lnTo>
                    <a:pt x="10849928" y="0"/>
                  </a:lnTo>
                  <a:lnTo>
                    <a:pt x="10849928" y="7746007"/>
                  </a:lnTo>
                  <a:lnTo>
                    <a:pt x="0" y="7746007"/>
                  </a:lnTo>
                  <a:close/>
                </a:path>
              </a:pathLst>
            </a:custGeom>
            <a:solidFill>
              <a:srgbClr val="000000">
                <a:alpha val="0"/>
              </a:srgbClr>
            </a:solidFill>
          </p:spPr>
          <p:txBody>
            <a:bodyPr/>
            <a:lstStyle/>
            <a:p>
              <a:endParaRPr lang="de-DE"/>
            </a:p>
          </p:txBody>
        </p:sp>
        <p:sp>
          <p:nvSpPr>
            <p:cNvPr id="6" name="TextBox 6"/>
            <p:cNvSpPr txBox="1"/>
            <p:nvPr/>
          </p:nvSpPr>
          <p:spPr>
            <a:xfrm>
              <a:off x="0" y="-76200"/>
              <a:ext cx="10849929" cy="7822207"/>
            </a:xfrm>
            <a:prstGeom prst="rect">
              <a:avLst/>
            </a:prstGeom>
          </p:spPr>
          <p:txBody>
            <a:bodyPr lIns="0" tIns="0" rIns="0" bIns="0" rtlCol="0" anchor="t"/>
            <a:lstStyle/>
            <a:p>
              <a:pPr algn="l">
                <a:lnSpc>
                  <a:spcPts val="2451"/>
                </a:lnSpc>
              </a:pPr>
              <a:r>
                <a:rPr lang="en-US" sz="1634" u="sng">
                  <a:solidFill>
                    <a:srgbClr val="000000"/>
                  </a:solidFill>
                  <a:latin typeface="Calibri (MS)"/>
                  <a:ea typeface="Calibri (MS)"/>
                  <a:cs typeface="Calibri (MS)"/>
                  <a:sym typeface="Calibri (MS)"/>
                </a:rPr>
                <a:t>Stand:</a:t>
              </a:r>
              <a:r>
                <a:rPr lang="en-US" sz="1634">
                  <a:solidFill>
                    <a:srgbClr val="000000"/>
                  </a:solidFill>
                  <a:latin typeface="Calibri (MS)"/>
                  <a:ea typeface="Calibri (MS)"/>
                  <a:cs typeface="Calibri (MS)"/>
                  <a:sym typeface="Calibri (MS)"/>
                </a:rPr>
                <a:t> März 2025</a:t>
              </a: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r>
                <a:rPr lang="en-US" sz="1634" u="sng">
                  <a:solidFill>
                    <a:srgbClr val="000000"/>
                  </a:solidFill>
                  <a:latin typeface="Calibri (MS)"/>
                  <a:ea typeface="Calibri (MS)"/>
                  <a:cs typeface="Calibri (MS)"/>
                  <a:sym typeface="Calibri (MS)"/>
                </a:rPr>
                <a:t>Herausgeber:</a:t>
              </a:r>
            </a:p>
            <a:p>
              <a:pPr algn="l">
                <a:lnSpc>
                  <a:spcPts val="2451"/>
                </a:lnSpc>
              </a:pPr>
              <a:r>
                <a:rPr lang="en-US" sz="1634">
                  <a:solidFill>
                    <a:srgbClr val="000000"/>
                  </a:solidFill>
                  <a:latin typeface="Calibri (MS)"/>
                  <a:ea typeface="Calibri (MS)"/>
                  <a:cs typeface="Calibri (MS)"/>
                  <a:sym typeface="Calibri (MS)"/>
                </a:rPr>
                <a:t>Verband der Feuerwehren in Nordrhein-Westfalen e. V.</a:t>
              </a:r>
            </a:p>
            <a:p>
              <a:pPr algn="l">
                <a:lnSpc>
                  <a:spcPts val="2451"/>
                </a:lnSpc>
              </a:pPr>
              <a:r>
                <a:rPr lang="en-US" sz="1634">
                  <a:solidFill>
                    <a:srgbClr val="000000"/>
                  </a:solidFill>
                  <a:latin typeface="Calibri (MS)"/>
                  <a:ea typeface="Calibri (MS)"/>
                  <a:cs typeface="Calibri (MS)"/>
                  <a:sym typeface="Calibri (MS)"/>
                </a:rPr>
                <a:t>Windhukstraße 80, 42277 Wuppertal</a:t>
              </a:r>
            </a:p>
            <a:p>
              <a:pPr algn="l">
                <a:lnSpc>
                  <a:spcPts val="2451"/>
                </a:lnSpc>
              </a:pPr>
              <a:r>
                <a:rPr lang="en-US" sz="1634">
                  <a:solidFill>
                    <a:srgbClr val="000000"/>
                  </a:solidFill>
                  <a:latin typeface="Calibri (MS)"/>
                  <a:ea typeface="Calibri (MS)"/>
                  <a:cs typeface="Calibri (MS)"/>
                  <a:sym typeface="Calibri (MS)"/>
                </a:rPr>
                <a:t>www.vdf.nrw</a:t>
              </a: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r>
                <a:rPr lang="en-US" sz="1634" u="sng">
                  <a:solidFill>
                    <a:srgbClr val="000000"/>
                  </a:solidFill>
                  <a:latin typeface="Calibri (MS)"/>
                  <a:ea typeface="Calibri (MS)"/>
                  <a:cs typeface="Calibri (MS)"/>
                  <a:sym typeface="Calibri (MS)"/>
                </a:rPr>
                <a:t>Urheberrechtlicher Hinweis:</a:t>
              </a:r>
            </a:p>
            <a:p>
              <a:pPr algn="l">
                <a:lnSpc>
                  <a:spcPts val="2451"/>
                </a:lnSpc>
              </a:pPr>
              <a:r>
                <a:rPr lang="en-US" sz="1634">
                  <a:solidFill>
                    <a:srgbClr val="000000"/>
                  </a:solidFill>
                  <a:latin typeface="Calibri (MS)"/>
                  <a:ea typeface="Calibri (MS)"/>
                  <a:cs typeface="Calibri (MS)"/>
                  <a:sym typeface="Calibri (MS)"/>
                </a:rPr>
                <a:t>Dieses Werk darf den mitarbeitenden Feuerwehrangehörigen zur Verfügung gestellt werden. Das Werk und seine Teile sind urheberrechtlich geschützt. Jede Nutzung in anderen als den gesetzlich zugelassenen Fällen und dem o. g. Verwendungszweck bedarf der vorherigen schriftlichen Einwilligung des Urhebers.</a:t>
              </a:r>
            </a:p>
            <a:p>
              <a:pPr algn="l">
                <a:lnSpc>
                  <a:spcPts val="2451"/>
                </a:lnSpc>
              </a:pPr>
              <a:endParaRPr lang="en-US" sz="1634">
                <a:solidFill>
                  <a:srgbClr val="000000"/>
                </a:solidFill>
                <a:latin typeface="Calibri (MS)"/>
                <a:ea typeface="Calibri (MS)"/>
                <a:cs typeface="Calibri (MS)"/>
                <a:sym typeface="Calibri (MS)"/>
              </a:endParaRPr>
            </a:p>
            <a:p>
              <a:pPr algn="l">
                <a:lnSpc>
                  <a:spcPts val="2451"/>
                </a:lnSpc>
              </a:pPr>
              <a:r>
                <a:rPr lang="en-US" sz="1634" u="sng">
                  <a:solidFill>
                    <a:srgbClr val="000000"/>
                  </a:solidFill>
                  <a:latin typeface="Calibri (MS)"/>
                  <a:ea typeface="Calibri (MS)"/>
                  <a:cs typeface="Calibri (MS)"/>
                  <a:sym typeface="Calibri (MS)"/>
                </a:rPr>
                <a:t>Links auf fremde Webseiten:</a:t>
              </a:r>
            </a:p>
            <a:p>
              <a:pPr algn="l">
                <a:lnSpc>
                  <a:spcPts val="2451"/>
                </a:lnSpc>
              </a:pPr>
              <a:r>
                <a:rPr lang="en-US" sz="1634">
                  <a:solidFill>
                    <a:srgbClr val="000000"/>
                  </a:solidFill>
                  <a:latin typeface="Calibri (MS)"/>
                  <a:ea typeface="Calibri (MS)"/>
                  <a:cs typeface="Calibri (MS)"/>
                  <a:sym typeface="Calibri (MS)"/>
                </a:rPr>
                <a:t>Inhalte fremder Webseiten, auf die direkt oder indirekt verwiesen wird, liegen außerhalb des Verantwortungsbereiches des VdF NRW. Sie machen sich die Inhalte nicht zu Eigen. Für alle Inhalte und insbesondere für Schäden, die aus der Nutzung der in den verlinkten Webseiten aufrufbaren Informationen entstehen, haftet allein der Anbieter der verlinkten Webseiten.</a:t>
              </a:r>
            </a:p>
            <a:p>
              <a:pPr algn="l">
                <a:lnSpc>
                  <a:spcPts val="2451"/>
                </a:lnSpc>
              </a:pPr>
              <a:endParaRPr lang="en-US" sz="1634">
                <a:solidFill>
                  <a:srgbClr val="000000"/>
                </a:solidFill>
                <a:latin typeface="Calibri (MS)"/>
                <a:ea typeface="Calibri (MS)"/>
                <a:cs typeface="Calibri (MS)"/>
                <a:sym typeface="Calibri (MS)"/>
              </a:endParaRPr>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9527" y="5060916"/>
            <a:ext cx="9755981" cy="2256070"/>
          </a:xfrm>
          <a:custGeom>
            <a:avLst/>
            <a:gdLst/>
            <a:ahLst/>
            <a:cxnLst/>
            <a:rect l="l" t="t" r="r" b="b"/>
            <a:pathLst>
              <a:path w="9755981" h="2256070">
                <a:moveTo>
                  <a:pt x="0" y="0"/>
                </a:moveTo>
                <a:lnTo>
                  <a:pt x="9755981" y="0"/>
                </a:lnTo>
                <a:lnTo>
                  <a:pt x="9755981" y="2256070"/>
                </a:lnTo>
                <a:lnTo>
                  <a:pt x="0" y="2256070"/>
                </a:lnTo>
                <a:lnTo>
                  <a:pt x="0" y="0"/>
                </a:lnTo>
                <a:close/>
              </a:path>
            </a:pathLst>
          </a:custGeom>
          <a:blipFill>
            <a:blip r:embed="rId4"/>
            <a:stretch>
              <a:fillRect/>
            </a:stretch>
          </a:blipFill>
        </p:spPr>
        <p:txBody>
          <a:bodyPr/>
          <a:lstStyle/>
          <a:p>
            <a:endParaRPr lang="de-DE"/>
          </a:p>
        </p:txBody>
      </p:sp>
      <p:sp>
        <p:nvSpPr>
          <p:cNvPr id="4" name="Freeform 4" descr="Ein Bild, das Farbigkeit, rot, Muster, orange enthält.  Automatisch generierte Beschreibung"/>
          <p:cNvSpPr/>
          <p:nvPr/>
        </p:nvSpPr>
        <p:spPr>
          <a:xfrm>
            <a:off x="0" y="0"/>
            <a:ext cx="9755982" cy="7316986"/>
          </a:xfrm>
          <a:custGeom>
            <a:avLst/>
            <a:gdLst/>
            <a:ahLst/>
            <a:cxnLst/>
            <a:rect l="l" t="t" r="r" b="b"/>
            <a:pathLst>
              <a:path w="9755982" h="7316986">
                <a:moveTo>
                  <a:pt x="0" y="0"/>
                </a:moveTo>
                <a:lnTo>
                  <a:pt x="9755982" y="0"/>
                </a:lnTo>
                <a:lnTo>
                  <a:pt x="9755982" y="7316986"/>
                </a:lnTo>
                <a:lnTo>
                  <a:pt x="0" y="7316986"/>
                </a:lnTo>
                <a:lnTo>
                  <a:pt x="0" y="0"/>
                </a:lnTo>
                <a:close/>
              </a:path>
            </a:pathLst>
          </a:custGeom>
          <a:blipFill>
            <a:blip r:embed="rId5"/>
            <a:stretch>
              <a:fillRect/>
            </a:stretch>
          </a:blipFill>
        </p:spPr>
        <p:txBody>
          <a:bodyPr/>
          <a:lstStyle/>
          <a:p>
            <a:endParaRPr lang="de-DE"/>
          </a:p>
        </p:txBody>
      </p:sp>
      <p:grpSp>
        <p:nvGrpSpPr>
          <p:cNvPr id="5" name="Group 5"/>
          <p:cNvGrpSpPr/>
          <p:nvPr/>
        </p:nvGrpSpPr>
        <p:grpSpPr>
          <a:xfrm>
            <a:off x="546630" y="4514266"/>
            <a:ext cx="8643667" cy="824907"/>
            <a:chOff x="0" y="0"/>
            <a:chExt cx="11524889" cy="1099876"/>
          </a:xfrm>
        </p:grpSpPr>
        <p:sp>
          <p:nvSpPr>
            <p:cNvPr id="6" name="Freeform 6"/>
            <p:cNvSpPr/>
            <p:nvPr/>
          </p:nvSpPr>
          <p:spPr>
            <a:xfrm>
              <a:off x="0" y="0"/>
              <a:ext cx="11524889" cy="1099876"/>
            </a:xfrm>
            <a:custGeom>
              <a:avLst/>
              <a:gdLst/>
              <a:ahLst/>
              <a:cxnLst/>
              <a:rect l="l" t="t" r="r" b="b"/>
              <a:pathLst>
                <a:path w="11524889" h="1099876">
                  <a:moveTo>
                    <a:pt x="0" y="0"/>
                  </a:moveTo>
                  <a:lnTo>
                    <a:pt x="11524889" y="0"/>
                  </a:lnTo>
                  <a:lnTo>
                    <a:pt x="11524889" y="1099876"/>
                  </a:lnTo>
                  <a:lnTo>
                    <a:pt x="0" y="1099876"/>
                  </a:lnTo>
                  <a:close/>
                </a:path>
              </a:pathLst>
            </a:custGeom>
            <a:solidFill>
              <a:srgbClr val="000000">
                <a:alpha val="0"/>
              </a:srgbClr>
            </a:solidFill>
          </p:spPr>
          <p:txBody>
            <a:bodyPr/>
            <a:lstStyle/>
            <a:p>
              <a:endParaRPr lang="de-DE"/>
            </a:p>
          </p:txBody>
        </p:sp>
        <p:sp>
          <p:nvSpPr>
            <p:cNvPr id="7" name="TextBox 7"/>
            <p:cNvSpPr txBox="1"/>
            <p:nvPr/>
          </p:nvSpPr>
          <p:spPr>
            <a:xfrm>
              <a:off x="0" y="-19050"/>
              <a:ext cx="11524889" cy="1118926"/>
            </a:xfrm>
            <a:prstGeom prst="rect">
              <a:avLst/>
            </a:prstGeom>
          </p:spPr>
          <p:txBody>
            <a:bodyPr lIns="0" tIns="0" rIns="0" bIns="0" rtlCol="0" anchor="t"/>
            <a:lstStyle/>
            <a:p>
              <a:pPr algn="ctr">
                <a:lnSpc>
                  <a:spcPts val="2646"/>
                </a:lnSpc>
              </a:pPr>
              <a:r>
                <a:rPr lang="en-US" sz="2450">
                  <a:solidFill>
                    <a:srgbClr val="FFFFFF"/>
                  </a:solidFill>
                  <a:latin typeface="Calibri (MS)"/>
                  <a:ea typeface="Calibri (MS)"/>
                  <a:cs typeface="Calibri (MS)"/>
                  <a:sym typeface="Calibri (MS)"/>
                </a:rPr>
                <a:t>Der VdF NRW wünscht viel Erfolg bei der Implementierung und Weiterentwickung des individualsierten Schutzkonzepts.</a:t>
              </a:r>
            </a:p>
          </p:txBody>
        </p:sp>
      </p:grpSp>
      <p:sp>
        <p:nvSpPr>
          <p:cNvPr id="8" name="Freeform 8" descr="Ein Bild, das Schrift, Text, Grafiken, Logo enthält.  Automatisch generierte Beschreibung"/>
          <p:cNvSpPr/>
          <p:nvPr/>
        </p:nvSpPr>
        <p:spPr>
          <a:xfrm>
            <a:off x="7476093" y="214177"/>
            <a:ext cx="2066477" cy="645229"/>
          </a:xfrm>
          <a:custGeom>
            <a:avLst/>
            <a:gdLst/>
            <a:ahLst/>
            <a:cxnLst/>
            <a:rect l="l" t="t" r="r" b="b"/>
            <a:pathLst>
              <a:path w="2066477" h="645229">
                <a:moveTo>
                  <a:pt x="0" y="0"/>
                </a:moveTo>
                <a:lnTo>
                  <a:pt x="2066477" y="0"/>
                </a:lnTo>
                <a:lnTo>
                  <a:pt x="2066477" y="645229"/>
                </a:lnTo>
                <a:lnTo>
                  <a:pt x="0" y="645229"/>
                </a:lnTo>
                <a:lnTo>
                  <a:pt x="0" y="0"/>
                </a:lnTo>
                <a:close/>
              </a:path>
            </a:pathLst>
          </a:custGeom>
          <a:blipFill>
            <a:blip r:embed="rId6"/>
            <a:stretch>
              <a:fillRect t="-92" b="-92"/>
            </a:stretch>
          </a:blipFill>
        </p:spPr>
        <p:txBody>
          <a:bodyPr/>
          <a:lstStyle/>
          <a:p>
            <a:endParaRPr lang="de-DE"/>
          </a:p>
        </p:txBody>
      </p:sp>
      <p:grpSp>
        <p:nvGrpSpPr>
          <p:cNvPr id="9" name="Group 9"/>
          <p:cNvGrpSpPr/>
          <p:nvPr/>
        </p:nvGrpSpPr>
        <p:grpSpPr>
          <a:xfrm>
            <a:off x="731520" y="2380218"/>
            <a:ext cx="8290560" cy="824907"/>
            <a:chOff x="0" y="0"/>
            <a:chExt cx="11054080" cy="1099875"/>
          </a:xfrm>
        </p:grpSpPr>
        <p:sp>
          <p:nvSpPr>
            <p:cNvPr id="10" name="Freeform 10"/>
            <p:cNvSpPr/>
            <p:nvPr/>
          </p:nvSpPr>
          <p:spPr>
            <a:xfrm>
              <a:off x="0" y="0"/>
              <a:ext cx="11054080" cy="1099875"/>
            </a:xfrm>
            <a:custGeom>
              <a:avLst/>
              <a:gdLst/>
              <a:ahLst/>
              <a:cxnLst/>
              <a:rect l="l" t="t" r="r" b="b"/>
              <a:pathLst>
                <a:path w="11054080" h="1099875">
                  <a:moveTo>
                    <a:pt x="0" y="0"/>
                  </a:moveTo>
                  <a:lnTo>
                    <a:pt x="11054080" y="0"/>
                  </a:lnTo>
                  <a:lnTo>
                    <a:pt x="11054080" y="1099875"/>
                  </a:lnTo>
                  <a:lnTo>
                    <a:pt x="0" y="1099875"/>
                  </a:lnTo>
                  <a:close/>
                </a:path>
              </a:pathLst>
            </a:custGeom>
            <a:solidFill>
              <a:srgbClr val="000000">
                <a:alpha val="0"/>
              </a:srgbClr>
            </a:solidFill>
          </p:spPr>
          <p:txBody>
            <a:bodyPr/>
            <a:lstStyle/>
            <a:p>
              <a:endParaRPr lang="de-DE"/>
            </a:p>
          </p:txBody>
        </p:sp>
        <p:sp>
          <p:nvSpPr>
            <p:cNvPr id="11" name="TextBox 11"/>
            <p:cNvSpPr txBox="1"/>
            <p:nvPr/>
          </p:nvSpPr>
          <p:spPr>
            <a:xfrm>
              <a:off x="0" y="-19050"/>
              <a:ext cx="11054080" cy="1118925"/>
            </a:xfrm>
            <a:prstGeom prst="rect">
              <a:avLst/>
            </a:prstGeom>
          </p:spPr>
          <p:txBody>
            <a:bodyPr lIns="0" tIns="0" rIns="0" bIns="0" rtlCol="0" anchor="t"/>
            <a:lstStyle/>
            <a:p>
              <a:pPr algn="ctr">
                <a:lnSpc>
                  <a:spcPts val="2646"/>
                </a:lnSpc>
              </a:pPr>
              <a:r>
                <a:rPr lang="en-US" sz="2450">
                  <a:solidFill>
                    <a:srgbClr val="FFFFFF"/>
                  </a:solidFill>
                  <a:latin typeface="Calibri (MS)"/>
                  <a:ea typeface="Calibri (MS)"/>
                  <a:cs typeface="Calibri (MS)"/>
                  <a:sym typeface="Calibri (MS)"/>
                </a:rPr>
                <a:t>Bei Fragen zum Thema Schutzkonzept wenden sie sich gerne an </a:t>
              </a:r>
            </a:p>
            <a:p>
              <a:pPr algn="ctr">
                <a:lnSpc>
                  <a:spcPts val="2646"/>
                </a:lnSpc>
              </a:pPr>
              <a:r>
                <a:rPr lang="en-US" sz="2450">
                  <a:solidFill>
                    <a:srgbClr val="FFFFFF"/>
                  </a:solidFill>
                  <a:latin typeface="Calibri (MS)"/>
                  <a:ea typeface="Calibri (MS)"/>
                  <a:cs typeface="Calibri (MS)"/>
                  <a:sym typeface="Calibri (MS)"/>
                </a:rPr>
                <a:t>info@vdf.nrw</a:t>
              </a: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868463" y="5059130"/>
            <a:ext cx="4877991" cy="2256070"/>
          </a:xfrm>
          <a:custGeom>
            <a:avLst/>
            <a:gdLst/>
            <a:ahLst/>
            <a:cxnLst/>
            <a:rect l="l" t="t" r="r" b="b"/>
            <a:pathLst>
              <a:path w="4877991" h="2256070">
                <a:moveTo>
                  <a:pt x="0" y="0"/>
                </a:moveTo>
                <a:lnTo>
                  <a:pt x="4877991" y="0"/>
                </a:lnTo>
                <a:lnTo>
                  <a:pt x="4877991" y="2256070"/>
                </a:lnTo>
                <a:lnTo>
                  <a:pt x="0" y="2256070"/>
                </a:lnTo>
                <a:lnTo>
                  <a:pt x="0" y="0"/>
                </a:lnTo>
                <a:close/>
              </a:path>
            </a:pathLst>
          </a:custGeom>
          <a:blipFill>
            <a:blip r:embed="rId4"/>
            <a:stretch>
              <a:fillRect l="-99999"/>
            </a:stretch>
          </a:blipFill>
        </p:spPr>
        <p:txBody>
          <a:bodyPr/>
          <a:lstStyle/>
          <a:p>
            <a:endParaRPr lang="de-DE"/>
          </a:p>
        </p:txBody>
      </p:sp>
      <p:grpSp>
        <p:nvGrpSpPr>
          <p:cNvPr id="4" name="Group 4"/>
          <p:cNvGrpSpPr/>
          <p:nvPr/>
        </p:nvGrpSpPr>
        <p:grpSpPr>
          <a:xfrm>
            <a:off x="561307" y="2715751"/>
            <a:ext cx="8630986" cy="2580476"/>
            <a:chOff x="0" y="0"/>
            <a:chExt cx="11507981" cy="3440635"/>
          </a:xfrm>
        </p:grpSpPr>
        <p:sp>
          <p:nvSpPr>
            <p:cNvPr id="5" name="Freeform 5"/>
            <p:cNvSpPr/>
            <p:nvPr/>
          </p:nvSpPr>
          <p:spPr>
            <a:xfrm>
              <a:off x="0" y="0"/>
              <a:ext cx="11507981" cy="3440635"/>
            </a:xfrm>
            <a:custGeom>
              <a:avLst/>
              <a:gdLst/>
              <a:ahLst/>
              <a:cxnLst/>
              <a:rect l="l" t="t" r="r" b="b"/>
              <a:pathLst>
                <a:path w="11507981" h="3440635">
                  <a:moveTo>
                    <a:pt x="0" y="0"/>
                  </a:moveTo>
                  <a:lnTo>
                    <a:pt x="11507981" y="0"/>
                  </a:lnTo>
                  <a:lnTo>
                    <a:pt x="11507981" y="3440635"/>
                  </a:lnTo>
                  <a:lnTo>
                    <a:pt x="0" y="3440635"/>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3516835"/>
            </a:xfrm>
            <a:prstGeom prst="rect">
              <a:avLst/>
            </a:prstGeom>
          </p:spPr>
          <p:txBody>
            <a:bodyPr lIns="0" tIns="0" rIns="0" bIns="0" rtlCol="0" anchor="t"/>
            <a:lstStyle/>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kommt</a:t>
              </a:r>
              <a:r>
                <a:rPr lang="en-US" sz="1634" dirty="0">
                  <a:solidFill>
                    <a:srgbClr val="000000"/>
                  </a:solidFill>
                  <a:latin typeface="Calibri (MS)"/>
                  <a:ea typeface="Calibri (MS)"/>
                  <a:cs typeface="Calibri (MS)"/>
                  <a:sym typeface="Calibri (MS)"/>
                </a:rPr>
                <a:t> in </a:t>
              </a:r>
              <a:r>
                <a:rPr lang="en-US" sz="1634" dirty="0" err="1">
                  <a:solidFill>
                    <a:srgbClr val="000000"/>
                  </a:solidFill>
                  <a:latin typeface="Calibri (MS)"/>
                  <a:ea typeface="Calibri (MS)"/>
                  <a:cs typeface="Calibri (MS)"/>
                  <a:sym typeface="Calibri (MS)"/>
                </a:rPr>
                <a:t>allen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Bereichen</a:t>
              </a:r>
              <a:r>
                <a:rPr lang="en-US" sz="1634" dirty="0">
                  <a:solidFill>
                    <a:srgbClr val="000000"/>
                  </a:solidFill>
                  <a:latin typeface="Calibri (MS)"/>
                  <a:ea typeface="Calibri (MS)"/>
                  <a:cs typeface="Calibri (MS)"/>
                  <a:sym typeface="Calibri (MS)"/>
                </a:rPr>
                <a:t> der Kinder- und </a:t>
              </a:r>
              <a:r>
                <a:rPr lang="en-US" sz="1634" dirty="0" err="1">
                  <a:solidFill>
                    <a:srgbClr val="000000"/>
                  </a:solidFill>
                  <a:latin typeface="Calibri (MS)"/>
                  <a:ea typeface="Calibri (MS)"/>
                  <a:cs typeface="Calibri (MS)"/>
                  <a:sym typeface="Calibri (MS)"/>
                </a:rPr>
                <a:t>Jugendarbeit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vor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Feuerwehr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keine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Ausnahme</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Aufklärung der Kinder und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schützt</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sensibilisiert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sie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vor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Übergriffen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Kinder und </a:t>
              </a:r>
              <a:r>
                <a:rPr lang="en-US" sz="1634" dirty="0" err="1">
                  <a:solidFill>
                    <a:srgbClr val="000000"/>
                  </a:solidFill>
                  <a:latin typeface="Calibri (MS)"/>
                  <a:ea typeface="Calibri (MS)"/>
                  <a:cs typeface="Calibri (MS)"/>
                  <a:sym typeface="Calibri (MS)"/>
                </a:rPr>
                <a:t>Jugendliche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haben</a:t>
              </a:r>
              <a:r>
                <a:rPr lang="en-US" sz="1634" dirty="0">
                  <a:solidFill>
                    <a:srgbClr val="000000"/>
                  </a:solidFill>
                  <a:latin typeface="Calibri (MS)"/>
                  <a:ea typeface="Calibri (MS)"/>
                  <a:cs typeface="Calibri (MS)"/>
                  <a:sym typeface="Calibri (MS)"/>
                </a:rPr>
                <a:t> das Recht auf </a:t>
              </a:r>
              <a:r>
                <a:rPr lang="en-US" sz="1634" dirty="0" err="1">
                  <a:solidFill>
                    <a:srgbClr val="000000"/>
                  </a:solidFill>
                  <a:latin typeface="Calibri (MS)"/>
                  <a:ea typeface="Calibri (MS)"/>
                  <a:cs typeface="Calibri (MS)"/>
                  <a:sym typeface="Calibri (MS)"/>
                </a:rPr>
                <a:t>körperliche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Unversehrtheit</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gewaltfreie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Erziehung</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Feuerwehr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leistet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institutionellen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Schutzauftrag</a:t>
              </a:r>
              <a:r>
                <a:rPr lang="en-US" sz="1634" dirty="0">
                  <a:solidFill>
                    <a:srgbClr val="000000"/>
                  </a:solidFill>
                  <a:latin typeface="Calibri (MS)"/>
                  <a:ea typeface="Calibri (MS)"/>
                  <a:cs typeface="Calibri (MS)"/>
                  <a:sym typeface="Calibri (MS)"/>
                </a:rPr>
                <a:t> </a:t>
              </a:r>
              <a:r>
                <a:rPr lang="en-US" sz="1634" dirty="0">
                  <a:solidFill>
                    <a:srgbClr val="000000"/>
                  </a:solidFill>
                  <a:latin typeface="Calibri (MS)"/>
                  <a:ea typeface="Calibri (MS)"/>
                  <a:cs typeface="Calibri (MS)"/>
                  <a:sym typeface="Wingdings" panose="05000000000000000000" pitchFamily="2" charset="2"/>
                </a:rPr>
                <a: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Vorbeugung</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Gefährdungen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Schutzmechanismen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sollen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präventiv</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wirken</a:t>
              </a:r>
              <a:r>
                <a:rPr lang="en-US" sz="1634" dirty="0">
                  <a:solidFill>
                    <a:srgbClr val="000000"/>
                  </a:solidFill>
                  <a:latin typeface="Calibri (MS)"/>
                  <a:ea typeface="Calibri (MS)"/>
                  <a:cs typeface="Calibri (MS)"/>
                  <a:sym typeface="Calibri (MS)"/>
                </a:rPr>
                <a:t>, bevor es </a:t>
              </a:r>
              <a:r>
                <a:rPr lang="en-US" sz="1634" dirty="0" err="1">
                  <a:solidFill>
                    <a:srgbClr val="000000"/>
                  </a:solidFill>
                  <a:latin typeface="Calibri (MS)"/>
                  <a:ea typeface="Calibri (MS)"/>
                  <a:cs typeface="Calibri (MS)"/>
                  <a:sym typeface="Calibri (MS)"/>
                </a:rPr>
                <a:t>einen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Vorfall</a:t>
              </a:r>
              <a:r>
                <a:rPr lang="en-US" sz="1634" dirty="0">
                  <a:solidFill>
                    <a:srgbClr val="000000"/>
                  </a:solidFill>
                  <a:latin typeface="Calibri (MS)"/>
                  <a:ea typeface="Calibri (MS)"/>
                  <a:cs typeface="Calibri (MS)"/>
                  <a:sym typeface="Calibri (MS)"/>
                </a:rPr>
                <a:t> für </a:t>
              </a:r>
              <a:r>
                <a:rPr lang="en-US" sz="1634" dirty="0" err="1">
                  <a:solidFill>
                    <a:srgbClr val="000000"/>
                  </a:solidFill>
                  <a:latin typeface="Calibri (MS)"/>
                  <a:ea typeface="Calibri (MS)"/>
                  <a:cs typeface="Calibri (MS)"/>
                  <a:sym typeface="Calibri (MS)"/>
                </a:rPr>
                <a:t>sexualisierte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Gewalt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gibt</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Die Sicherheit der Kinder und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sollte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oberste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Priorität</a:t>
              </a:r>
              <a:r>
                <a:rPr lang="en-US" sz="1634" dirty="0">
                  <a:solidFill>
                    <a:srgbClr val="000000"/>
                  </a:solidFill>
                  <a:latin typeface="Calibri (MS)"/>
                  <a:ea typeface="Calibri (MS)"/>
                  <a:cs typeface="Calibri (MS)"/>
                  <a:sym typeface="Calibri (MS)"/>
                </a:rPr>
                <a:t> sein!</a:t>
              </a: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0E13"/>
                  </a:solidFill>
                  <a:latin typeface="Calibri (MS)"/>
                  <a:ea typeface="Calibri (MS)"/>
                  <a:cs typeface="Calibri (MS)"/>
                  <a:sym typeface="Calibri (MS)"/>
                </a:rPr>
                <a:t>Warum ist das Thema sexualisierte Gewalt in der Kinder- und Jugendfeuerwehr so wichtig?</a:t>
              </a: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353827" y="5059130"/>
            <a:ext cx="4399773" cy="2256070"/>
          </a:xfrm>
          <a:custGeom>
            <a:avLst/>
            <a:gdLst/>
            <a:ahLst/>
            <a:cxnLst/>
            <a:rect l="l" t="t" r="r" b="b"/>
            <a:pathLst>
              <a:path w="4399773" h="2256070">
                <a:moveTo>
                  <a:pt x="0" y="0"/>
                </a:moveTo>
                <a:lnTo>
                  <a:pt x="4399773" y="0"/>
                </a:lnTo>
                <a:lnTo>
                  <a:pt x="4399773" y="2256070"/>
                </a:lnTo>
                <a:lnTo>
                  <a:pt x="0" y="2256070"/>
                </a:lnTo>
                <a:lnTo>
                  <a:pt x="0" y="0"/>
                </a:lnTo>
                <a:close/>
              </a:path>
            </a:pathLst>
          </a:custGeom>
          <a:blipFill>
            <a:blip r:embed="rId4"/>
            <a:stretch>
              <a:fillRect l="-121738"/>
            </a:stretch>
          </a:blipFill>
        </p:spPr>
        <p:txBody>
          <a:bodyPr/>
          <a:lstStyle/>
          <a:p>
            <a:endParaRPr lang="de-DE"/>
          </a:p>
        </p:txBody>
      </p:sp>
      <p:grpSp>
        <p:nvGrpSpPr>
          <p:cNvPr id="4" name="Group 4"/>
          <p:cNvGrpSpPr/>
          <p:nvPr/>
        </p:nvGrpSpPr>
        <p:grpSpPr>
          <a:xfrm>
            <a:off x="561307" y="2659132"/>
            <a:ext cx="8630986" cy="1662628"/>
            <a:chOff x="0" y="0"/>
            <a:chExt cx="11507981" cy="2216837"/>
          </a:xfrm>
        </p:grpSpPr>
        <p:sp>
          <p:nvSpPr>
            <p:cNvPr id="5" name="Freeform 5"/>
            <p:cNvSpPr/>
            <p:nvPr/>
          </p:nvSpPr>
          <p:spPr>
            <a:xfrm>
              <a:off x="0" y="0"/>
              <a:ext cx="11507981" cy="2216837"/>
            </a:xfrm>
            <a:custGeom>
              <a:avLst/>
              <a:gdLst/>
              <a:ahLst/>
              <a:cxnLst/>
              <a:rect l="l" t="t" r="r" b="b"/>
              <a:pathLst>
                <a:path w="11507981" h="2216837">
                  <a:moveTo>
                    <a:pt x="0" y="0"/>
                  </a:moveTo>
                  <a:lnTo>
                    <a:pt x="11507981" y="0"/>
                  </a:lnTo>
                  <a:lnTo>
                    <a:pt x="11507981" y="2216837"/>
                  </a:lnTo>
                  <a:lnTo>
                    <a:pt x="0" y="221683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2293037"/>
            </a:xfrm>
            <a:prstGeom prst="rect">
              <a:avLst/>
            </a:prstGeom>
          </p:spPr>
          <p:txBody>
            <a:bodyPr lIns="0" tIns="0" rIns="0" bIns="0" rtlCol="0" anchor="t"/>
            <a:lstStyle/>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spiegelt</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Haltung</a:t>
              </a:r>
              <a:r>
                <a:rPr lang="en-US" sz="1634" dirty="0">
                  <a:solidFill>
                    <a:srgbClr val="000000"/>
                  </a:solidFill>
                  <a:latin typeface="Calibri (MS)"/>
                  <a:ea typeface="Calibri (MS)"/>
                  <a:cs typeface="Calibri (MS)"/>
                  <a:sym typeface="Calibri (MS)"/>
                </a:rPr>
                <a:t> der </a:t>
              </a:r>
              <a:r>
                <a:rPr lang="en-US" sz="1634" dirty="0" err="1">
                  <a:solidFill>
                    <a:srgbClr val="000000"/>
                  </a:solidFill>
                  <a:latin typeface="Calibri (MS)"/>
                  <a:ea typeface="Calibri (MS)"/>
                  <a:cs typeface="Calibri (MS)"/>
                  <a:sym typeface="Calibri (MS)"/>
                </a:rPr>
                <a:t>Organisation</a:t>
              </a:r>
              <a:r>
                <a:rPr lang="en-US" sz="1634" dirty="0">
                  <a:solidFill>
                    <a:srgbClr val="000000"/>
                  </a:solidFill>
                  <a:latin typeface="Calibri (MS)"/>
                  <a:ea typeface="Calibri (MS)"/>
                  <a:cs typeface="Calibri (MS)"/>
                  <a:sym typeface="Calibri (MS)"/>
                </a:rPr>
                <a:t> wider </a:t>
              </a:r>
              <a:r>
                <a:rPr lang="en-US" sz="1634" dirty="0">
                  <a:solidFill>
                    <a:srgbClr val="000000"/>
                  </a:solidFill>
                  <a:latin typeface="Calibri (MS)"/>
                  <a:ea typeface="Calibri (MS)"/>
                  <a:cs typeface="Calibri (MS)"/>
                  <a:sym typeface="Wingdings" panose="05000000000000000000" pitchFamily="2" charset="2"/>
                </a:rPr>
                <a: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ablehnend</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achtsam</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dient</a:t>
              </a:r>
              <a:r>
                <a:rPr lang="en-US" sz="1634" dirty="0">
                  <a:solidFill>
                    <a:srgbClr val="000000"/>
                  </a:solidFill>
                  <a:latin typeface="Calibri (MS)"/>
                  <a:ea typeface="Calibri (MS)"/>
                  <a:cs typeface="Calibri (MS)"/>
                  <a:sym typeface="Calibri (MS)"/>
                </a:rPr>
                <a:t> der Sicherheit </a:t>
              </a:r>
              <a:r>
                <a:rPr lang="en-US" sz="1634" dirty="0" err="1">
                  <a:solidFill>
                    <a:srgbClr val="000000"/>
                  </a:solidFill>
                  <a:latin typeface="Calibri (MS)"/>
                  <a:ea typeface="Calibri (MS)"/>
                  <a:cs typeface="Calibri (MS)"/>
                  <a:sym typeface="Calibri (MS)"/>
                </a:rPr>
                <a:t>aller</a:t>
              </a:r>
              <a:r>
                <a:rPr lang="en-US" sz="1634" dirty="0">
                  <a:solidFill>
                    <a:srgbClr val="000000"/>
                  </a:solidFill>
                  <a:latin typeface="Calibri (MS)"/>
                  <a:ea typeface="Calibri (MS)"/>
                  <a:cs typeface="Calibri (MS)"/>
                  <a:sym typeface="Calibri (MS)"/>
                </a:rPr>
                <a:t> in der </a:t>
              </a:r>
              <a:r>
                <a:rPr lang="en-US" sz="1634" dirty="0" err="1">
                  <a:solidFill>
                    <a:srgbClr val="000000"/>
                  </a:solidFill>
                  <a:latin typeface="Calibri (MS)"/>
                  <a:ea typeface="Calibri (MS)"/>
                  <a:cs typeface="Calibri (MS)"/>
                  <a:sym typeface="Calibri (MS)"/>
                </a:rPr>
                <a:t>Organisation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Schutzkonzept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sorgt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kann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eine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Hürde</a:t>
              </a:r>
              <a:r>
                <a:rPr lang="en-US" sz="1634" dirty="0">
                  <a:solidFill>
                    <a:srgbClr val="000000"/>
                  </a:solidFill>
                  <a:latin typeface="Calibri (MS)"/>
                  <a:ea typeface="Calibri (MS)"/>
                  <a:cs typeface="Calibri (MS)"/>
                  <a:sym typeface="Calibri (MS)"/>
                </a:rPr>
                <a:t> für </a:t>
              </a:r>
              <a:r>
                <a:rPr lang="en-US" sz="1634" dirty="0" err="1">
                  <a:solidFill>
                    <a:srgbClr val="000000"/>
                  </a:solidFill>
                  <a:latin typeface="Calibri (MS)"/>
                  <a:ea typeface="Calibri (MS)"/>
                  <a:cs typeface="Calibri (MS)"/>
                  <a:sym typeface="Calibri (MS)"/>
                </a:rPr>
                <a:t>Täter</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Täterinnen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darstellen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Kinder und </a:t>
              </a:r>
              <a:r>
                <a:rPr lang="en-US" sz="1634" dirty="0" err="1">
                  <a:solidFill>
                    <a:srgbClr val="000000"/>
                  </a:solidFill>
                  <a:latin typeface="Calibri (MS)"/>
                  <a:ea typeface="Calibri (MS)"/>
                  <a:cs typeface="Calibri (MS)"/>
                  <a:sym typeface="Calibri (MS)"/>
                </a:rPr>
                <a:t>Jugendliche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sollen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ihre</a:t>
              </a:r>
              <a:r>
                <a:rPr lang="en-US" sz="1634" dirty="0">
                  <a:solidFill>
                    <a:srgbClr val="000000"/>
                  </a:solidFill>
                  <a:latin typeface="Calibri (MS)"/>
                  <a:ea typeface="Calibri (MS)"/>
                  <a:cs typeface="Calibri (MS)"/>
                  <a:sym typeface="Calibri (MS)"/>
                </a:rPr>
                <a:t> Rechte </a:t>
              </a:r>
              <a:r>
                <a:rPr lang="en-US" sz="1634" dirty="0" err="1">
                  <a:solidFill>
                    <a:srgbClr val="000000"/>
                  </a:solidFill>
                  <a:latin typeface="Calibri (MS)"/>
                  <a:ea typeface="Calibri (MS)"/>
                  <a:cs typeface="Calibri (MS)"/>
                  <a:sym typeface="Calibri (MS)"/>
                </a:rPr>
                <a:t>kennen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einfordern</a:t>
              </a:r>
              <a:r>
                <a:rPr lang="en-US" sz="1634" dirty="0">
                  <a:solidFill>
                    <a:srgbClr val="000000"/>
                  </a:solidFill>
                  <a:latin typeface="Calibri (MS)"/>
                  <a:ea typeface="Calibri (MS)"/>
                  <a:cs typeface="Calibri (MS)"/>
                  <a:sym typeface="Calibri (MS)"/>
                </a:rPr>
                <a:t> </a:t>
              </a:r>
              <a:r>
                <a:rPr lang="en-US" sz="1634" dirty="0">
                  <a:solidFill>
                    <a:srgbClr val="000000"/>
                  </a:solidFill>
                  <a:latin typeface="Calibri (MS)"/>
                  <a:ea typeface="Calibri (MS)"/>
                  <a:cs typeface="Calibri (MS)"/>
                  <a:sym typeface="Wingdings" panose="05000000000000000000" pitchFamily="2" charset="2"/>
                </a:rPr>
                <a: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Verantwortung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dafür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liegt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bei</a:t>
              </a:r>
              <a:r>
                <a:rPr lang="en-US" sz="1634" dirty="0">
                  <a:solidFill>
                    <a:srgbClr val="000000"/>
                  </a:solidFill>
                  <a:latin typeface="Calibri (MS)"/>
                  <a:ea typeface="Calibri (MS)"/>
                  <a:cs typeface="Calibri (MS)"/>
                  <a:sym typeface="Calibri (MS)"/>
                </a:rPr>
                <a:t> den </a:t>
              </a:r>
              <a:r>
                <a:rPr lang="en-US" sz="1634" dirty="0" err="1">
                  <a:solidFill>
                    <a:srgbClr val="000000"/>
                  </a:solidFill>
                  <a:latin typeface="Calibri (MS)"/>
                  <a:ea typeface="Calibri (MS)"/>
                  <a:cs typeface="Calibri (MS)"/>
                  <a:sym typeface="Calibri (MS)"/>
                </a:rPr>
                <a:t>Betreuern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Betreuerinnen</a:t>
              </a:r>
              <a:endParaRPr lang="en-US" sz="1634" dirty="0">
                <a:solidFill>
                  <a:srgbClr val="000000"/>
                </a:solidFill>
                <a:latin typeface="Calibri (MS)"/>
                <a:ea typeface="Calibri (MS)"/>
                <a:cs typeface="Calibri (MS)"/>
                <a:sym typeface="Calibri (MS)"/>
              </a:endParaRP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Warum ist ein individualisiertes Schutzkonzept so wichtig?</a:t>
              </a: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310913" y="5059130"/>
            <a:ext cx="4445068" cy="2256070"/>
          </a:xfrm>
          <a:custGeom>
            <a:avLst/>
            <a:gdLst/>
            <a:ahLst/>
            <a:cxnLst/>
            <a:rect l="l" t="t" r="r" b="b"/>
            <a:pathLst>
              <a:path w="4445068" h="2256070">
                <a:moveTo>
                  <a:pt x="0" y="0"/>
                </a:moveTo>
                <a:lnTo>
                  <a:pt x="4445069" y="0"/>
                </a:lnTo>
                <a:lnTo>
                  <a:pt x="4445069" y="2256070"/>
                </a:lnTo>
                <a:lnTo>
                  <a:pt x="0" y="2256070"/>
                </a:lnTo>
                <a:lnTo>
                  <a:pt x="0" y="0"/>
                </a:lnTo>
                <a:close/>
              </a:path>
            </a:pathLst>
          </a:custGeom>
          <a:blipFill>
            <a:blip r:embed="rId4"/>
            <a:stretch>
              <a:fillRect l="-119478"/>
            </a:stretch>
          </a:blipFill>
        </p:spPr>
        <p:txBody>
          <a:bodyPr/>
          <a:lstStyle/>
          <a:p>
            <a:endParaRPr lang="de-DE"/>
          </a:p>
        </p:txBody>
      </p:sp>
      <p:grpSp>
        <p:nvGrpSpPr>
          <p:cNvPr id="4" name="Group 4"/>
          <p:cNvGrpSpPr/>
          <p:nvPr/>
        </p:nvGrpSpPr>
        <p:grpSpPr>
          <a:xfrm>
            <a:off x="552970" y="2636207"/>
            <a:ext cx="8630986" cy="3371105"/>
            <a:chOff x="0" y="0"/>
            <a:chExt cx="11507981" cy="4494807"/>
          </a:xfrm>
        </p:grpSpPr>
        <p:sp>
          <p:nvSpPr>
            <p:cNvPr id="5" name="Freeform 5"/>
            <p:cNvSpPr/>
            <p:nvPr/>
          </p:nvSpPr>
          <p:spPr>
            <a:xfrm>
              <a:off x="0" y="0"/>
              <a:ext cx="11507981" cy="4494807"/>
            </a:xfrm>
            <a:custGeom>
              <a:avLst/>
              <a:gdLst/>
              <a:ahLst/>
              <a:cxnLst/>
              <a:rect l="l" t="t" r="r" b="b"/>
              <a:pathLst>
                <a:path w="11507981" h="4494807">
                  <a:moveTo>
                    <a:pt x="0" y="0"/>
                  </a:moveTo>
                  <a:lnTo>
                    <a:pt x="11507981" y="0"/>
                  </a:lnTo>
                  <a:lnTo>
                    <a:pt x="11507981" y="4494807"/>
                  </a:lnTo>
                  <a:lnTo>
                    <a:pt x="0" y="449480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4571007"/>
            </a:xfrm>
            <a:prstGeom prst="rect">
              <a:avLst/>
            </a:prstGeom>
          </p:spPr>
          <p:txBody>
            <a:bodyPr lIns="0" tIns="0" rIns="0" bIns="0" rtlCol="0" anchor="t"/>
            <a:lstStyle/>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Straftaten gegen die sexuelle Selbstbestimmung</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Nötigung</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exhibitionistische Handlungen</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Vergewaltigung</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sexueller Missbrauch von Minderjährigen und Schutzbefohlenen</a:t>
              </a:r>
            </a:p>
            <a:p>
              <a:pPr marL="705782" lvl="2" indent="-235261" algn="l">
                <a:lnSpc>
                  <a:spcPts val="2451"/>
                </a:lnSpc>
                <a:buFont typeface="Arial"/>
                <a:buChar char="⚬"/>
              </a:pPr>
              <a:r>
                <a:rPr lang="en-US" sz="1634">
                  <a:solidFill>
                    <a:srgbClr val="000000"/>
                  </a:solidFill>
                  <a:latin typeface="Calibri (MS)"/>
                  <a:ea typeface="Calibri (MS)"/>
                  <a:cs typeface="Calibri (MS)"/>
                  <a:sym typeface="Calibri (MS)"/>
                </a:rPr>
                <a:t>Ausstellung, Herstellung, Handel oder Besitz von kinderpornografischen Produkten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Machtmissbrauch</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sexualisierte Gewalt = jede sexuelle Handlung, die an oder vor Kindern und Jugendlichen gegen deren Willen vorgenommen wird oder der sie aufgrund von körperlicher, seelischer, geistiger oder sprachlicher Unterlegenheit nicht frei und wissentlich zustimmen können.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Sexualisierte Gewalt geschieht nie spontan.</a:t>
              </a: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Was versteht man unter dem Begriff der sexualisierten Gewalt?</a:t>
              </a: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512362" y="5059130"/>
            <a:ext cx="4241238" cy="2256070"/>
          </a:xfrm>
          <a:custGeom>
            <a:avLst/>
            <a:gdLst/>
            <a:ahLst/>
            <a:cxnLst/>
            <a:rect l="l" t="t" r="r" b="b"/>
            <a:pathLst>
              <a:path w="4241238" h="2256070">
                <a:moveTo>
                  <a:pt x="0" y="0"/>
                </a:moveTo>
                <a:lnTo>
                  <a:pt x="4241238" y="0"/>
                </a:lnTo>
                <a:lnTo>
                  <a:pt x="4241238" y="2256070"/>
                </a:lnTo>
                <a:lnTo>
                  <a:pt x="0" y="2256070"/>
                </a:lnTo>
                <a:lnTo>
                  <a:pt x="0" y="0"/>
                </a:lnTo>
                <a:close/>
              </a:path>
            </a:pathLst>
          </a:custGeom>
          <a:blipFill>
            <a:blip r:embed="rId4"/>
            <a:stretch>
              <a:fillRect l="-130026"/>
            </a:stretch>
          </a:blipFill>
        </p:spPr>
        <p:txBody>
          <a:bodyPr/>
          <a:lstStyle/>
          <a:p>
            <a:endParaRPr lang="de-DE"/>
          </a:p>
        </p:txBody>
      </p:sp>
      <p:grpSp>
        <p:nvGrpSpPr>
          <p:cNvPr id="4" name="Group 4"/>
          <p:cNvGrpSpPr/>
          <p:nvPr/>
        </p:nvGrpSpPr>
        <p:grpSpPr>
          <a:xfrm>
            <a:off x="552970" y="2636207"/>
            <a:ext cx="8630986" cy="1662628"/>
            <a:chOff x="0" y="0"/>
            <a:chExt cx="11507981" cy="2216837"/>
          </a:xfrm>
        </p:grpSpPr>
        <p:sp>
          <p:nvSpPr>
            <p:cNvPr id="5" name="Freeform 5"/>
            <p:cNvSpPr/>
            <p:nvPr/>
          </p:nvSpPr>
          <p:spPr>
            <a:xfrm>
              <a:off x="0" y="0"/>
              <a:ext cx="11507981" cy="2216837"/>
            </a:xfrm>
            <a:custGeom>
              <a:avLst/>
              <a:gdLst/>
              <a:ahLst/>
              <a:cxnLst/>
              <a:rect l="l" t="t" r="r" b="b"/>
              <a:pathLst>
                <a:path w="11507981" h="2216837">
                  <a:moveTo>
                    <a:pt x="0" y="0"/>
                  </a:moveTo>
                  <a:lnTo>
                    <a:pt x="11507981" y="0"/>
                  </a:lnTo>
                  <a:lnTo>
                    <a:pt x="11507981" y="2216837"/>
                  </a:lnTo>
                  <a:lnTo>
                    <a:pt x="0" y="221683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2293037"/>
            </a:xfrm>
            <a:prstGeom prst="rect">
              <a:avLst/>
            </a:prstGeom>
          </p:spPr>
          <p:txBody>
            <a:bodyPr lIns="0" tIns="0" rIns="0" bIns="0" rtlCol="0" anchor="t"/>
            <a:lstStyle/>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Grenzverletzungen erkennen und reflektieren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Sensibilisierung für die Bedürfnisse von Kindern und Jugendlichen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Auf Grenzverletzungen angemessen reagieren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Strafrechtliche Konsequenzen kennen und Schutzmaßnahmen ergreifen</a:t>
              </a: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Wie kann man sexualisierter Gewalt im Allgemeinen bestimmt begegnen?</a:t>
              </a: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4719688" y="5059130"/>
            <a:ext cx="5033912" cy="2256070"/>
          </a:xfrm>
          <a:custGeom>
            <a:avLst/>
            <a:gdLst/>
            <a:ahLst/>
            <a:cxnLst/>
            <a:rect l="l" t="t" r="r" b="b"/>
            <a:pathLst>
              <a:path w="5033912" h="2256070">
                <a:moveTo>
                  <a:pt x="0" y="0"/>
                </a:moveTo>
                <a:lnTo>
                  <a:pt x="5033912" y="0"/>
                </a:lnTo>
                <a:lnTo>
                  <a:pt x="5033912" y="2256070"/>
                </a:lnTo>
                <a:lnTo>
                  <a:pt x="0" y="2256070"/>
                </a:lnTo>
                <a:lnTo>
                  <a:pt x="0" y="0"/>
                </a:lnTo>
                <a:close/>
              </a:path>
            </a:pathLst>
          </a:custGeom>
          <a:blipFill>
            <a:blip r:embed="rId4"/>
            <a:stretch>
              <a:fillRect l="-93805"/>
            </a:stretch>
          </a:blipFill>
        </p:spPr>
        <p:txBody>
          <a:bodyPr/>
          <a:lstStyle/>
          <a:p>
            <a:endParaRPr lang="de-DE"/>
          </a:p>
        </p:txBody>
      </p:sp>
      <p:grpSp>
        <p:nvGrpSpPr>
          <p:cNvPr id="4" name="Group 4"/>
          <p:cNvGrpSpPr/>
          <p:nvPr/>
        </p:nvGrpSpPr>
        <p:grpSpPr>
          <a:xfrm>
            <a:off x="552970" y="2636207"/>
            <a:ext cx="8630986" cy="1662628"/>
            <a:chOff x="0" y="0"/>
            <a:chExt cx="11507981" cy="2216837"/>
          </a:xfrm>
        </p:grpSpPr>
        <p:sp>
          <p:nvSpPr>
            <p:cNvPr id="5" name="Freeform 5"/>
            <p:cNvSpPr/>
            <p:nvPr/>
          </p:nvSpPr>
          <p:spPr>
            <a:xfrm>
              <a:off x="0" y="0"/>
              <a:ext cx="11507981" cy="2216837"/>
            </a:xfrm>
            <a:custGeom>
              <a:avLst/>
              <a:gdLst/>
              <a:ahLst/>
              <a:cxnLst/>
              <a:rect l="l" t="t" r="r" b="b"/>
              <a:pathLst>
                <a:path w="11507981" h="2216837">
                  <a:moveTo>
                    <a:pt x="0" y="0"/>
                  </a:moveTo>
                  <a:lnTo>
                    <a:pt x="11507981" y="0"/>
                  </a:lnTo>
                  <a:lnTo>
                    <a:pt x="11507981" y="2216837"/>
                  </a:lnTo>
                  <a:lnTo>
                    <a:pt x="0" y="221683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2293037"/>
            </a:xfrm>
            <a:prstGeom prst="rect">
              <a:avLst/>
            </a:prstGeom>
          </p:spPr>
          <p:txBody>
            <a:bodyPr lIns="0" tIns="0" rIns="0" bIns="0" rtlCol="0" anchor="t"/>
            <a:lstStyle/>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Machtverhältnisse können missbräuchlich eingesetzt werden</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Verantwortungsvoller und reflektierter Umgang sind unerlässlich</a:t>
              </a:r>
            </a:p>
            <a:p>
              <a:pPr marL="352891" lvl="1" indent="-176446" algn="l">
                <a:lnSpc>
                  <a:spcPts val="2451"/>
                </a:lnSpc>
                <a:buFont typeface="Arial"/>
                <a:buChar char="•"/>
              </a:pPr>
              <a:r>
                <a:rPr lang="en-US" sz="1634">
                  <a:solidFill>
                    <a:srgbClr val="000000"/>
                  </a:solidFill>
                  <a:latin typeface="Calibri (MS)"/>
                  <a:ea typeface="Calibri (MS)"/>
                  <a:cs typeface="Calibri (MS)"/>
                  <a:sym typeface="Calibri (MS)"/>
                </a:rPr>
                <a:t>Betreuer und Betreuerinnen haben höheren Status, mehr Fachwissen und mehr Zugang zu Ressourcen</a:t>
              </a: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Was hat der Machbegriff mit sexualisierter Gewalt zu tun?</a:t>
              </a:r>
            </a:p>
          </p:txBody>
        </p: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918126" y="5059130"/>
            <a:ext cx="3828328" cy="2256070"/>
          </a:xfrm>
          <a:custGeom>
            <a:avLst/>
            <a:gdLst/>
            <a:ahLst/>
            <a:cxnLst/>
            <a:rect l="l" t="t" r="r" b="b"/>
            <a:pathLst>
              <a:path w="3828328" h="2256070">
                <a:moveTo>
                  <a:pt x="0" y="0"/>
                </a:moveTo>
                <a:lnTo>
                  <a:pt x="3828328" y="0"/>
                </a:lnTo>
                <a:lnTo>
                  <a:pt x="3828328" y="2256070"/>
                </a:lnTo>
                <a:lnTo>
                  <a:pt x="0" y="2256070"/>
                </a:lnTo>
                <a:lnTo>
                  <a:pt x="0" y="0"/>
                </a:lnTo>
                <a:close/>
              </a:path>
            </a:pathLst>
          </a:custGeom>
          <a:blipFill>
            <a:blip r:embed="rId4"/>
            <a:stretch>
              <a:fillRect l="-154836"/>
            </a:stretch>
          </a:blipFill>
        </p:spPr>
        <p:txBody>
          <a:bodyPr/>
          <a:lstStyle/>
          <a:p>
            <a:endParaRPr lang="de-DE"/>
          </a:p>
        </p:txBody>
      </p:sp>
      <p:grpSp>
        <p:nvGrpSpPr>
          <p:cNvPr id="4" name="Group 4"/>
          <p:cNvGrpSpPr/>
          <p:nvPr/>
        </p:nvGrpSpPr>
        <p:grpSpPr>
          <a:xfrm>
            <a:off x="552970" y="2636207"/>
            <a:ext cx="8630986" cy="1847105"/>
            <a:chOff x="0" y="0"/>
            <a:chExt cx="11507981" cy="2462807"/>
          </a:xfrm>
        </p:grpSpPr>
        <p:sp>
          <p:nvSpPr>
            <p:cNvPr id="5" name="Freeform 5"/>
            <p:cNvSpPr/>
            <p:nvPr/>
          </p:nvSpPr>
          <p:spPr>
            <a:xfrm>
              <a:off x="0" y="0"/>
              <a:ext cx="11507981" cy="2462807"/>
            </a:xfrm>
            <a:custGeom>
              <a:avLst/>
              <a:gdLst/>
              <a:ahLst/>
              <a:cxnLst/>
              <a:rect l="l" t="t" r="r" b="b"/>
              <a:pathLst>
                <a:path w="11507981" h="2462807">
                  <a:moveTo>
                    <a:pt x="0" y="0"/>
                  </a:moveTo>
                  <a:lnTo>
                    <a:pt x="11507981" y="0"/>
                  </a:lnTo>
                  <a:lnTo>
                    <a:pt x="11507981" y="2462807"/>
                  </a:lnTo>
                  <a:lnTo>
                    <a:pt x="0" y="246280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2539007"/>
            </a:xfrm>
            <a:prstGeom prst="rect">
              <a:avLst/>
            </a:prstGeom>
          </p:spPr>
          <p:txBody>
            <a:bodyPr lIns="0" tIns="0" rIns="0" bIns="0" rtlCol="0" anchor="t"/>
            <a:lstStyle/>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Menschen </a:t>
              </a:r>
              <a:r>
                <a:rPr lang="en-US" sz="1634" dirty="0" err="1">
                  <a:solidFill>
                    <a:srgbClr val="000000"/>
                  </a:solidFill>
                  <a:latin typeface="Calibri (MS)"/>
                  <a:ea typeface="Calibri (MS)"/>
                  <a:cs typeface="Calibri (MS)"/>
                  <a:sym typeface="Calibri (MS)"/>
                </a:rPr>
                <a:t>aus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unterschiedlichsten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Lebensbereichen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mit</a:t>
              </a:r>
              <a:r>
                <a:rPr lang="en-US" sz="1634" dirty="0">
                  <a:solidFill>
                    <a:srgbClr val="000000"/>
                  </a:solidFill>
                  <a:latin typeface="Calibri (MS)"/>
                  <a:ea typeface="Calibri (MS)"/>
                  <a:cs typeface="Calibri (MS)"/>
                  <a:sym typeface="Calibri (MS)"/>
                </a:rPr>
                <a:t> den </a:t>
              </a:r>
              <a:r>
                <a:rPr lang="en-US" sz="1634" dirty="0" err="1">
                  <a:solidFill>
                    <a:srgbClr val="000000"/>
                  </a:solidFill>
                  <a:latin typeface="Calibri (MS)"/>
                  <a:ea typeface="Calibri (MS)"/>
                  <a:cs typeface="Calibri (MS)"/>
                  <a:sym typeface="Calibri (MS)"/>
                </a:rPr>
                <a:t>verschiedensten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Charaktereigenschaften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Macht und </a:t>
              </a:r>
              <a:r>
                <a:rPr lang="en-US" sz="1634" dirty="0" err="1">
                  <a:solidFill>
                    <a:srgbClr val="000000"/>
                  </a:solidFill>
                  <a:latin typeface="Calibri (MS)"/>
                  <a:ea typeface="Calibri (MS)"/>
                  <a:cs typeface="Calibri (MS)"/>
                  <a:sym typeface="Calibri (MS)"/>
                </a:rPr>
                <a:t>Überlegenheit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wird</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ausgenutzt</a:t>
              </a:r>
              <a:r>
                <a:rPr lang="en-US" sz="1634" dirty="0">
                  <a:solidFill>
                    <a:srgbClr val="000000"/>
                  </a:solidFill>
                  <a:latin typeface="Calibri (MS)"/>
                  <a:ea typeface="Calibri (MS)"/>
                  <a:cs typeface="Calibri (MS)"/>
                  <a:sym typeface="Calibri (MS)"/>
                </a:rPr>
                <a:t>, um die </a:t>
              </a:r>
              <a:r>
                <a:rPr lang="en-US" sz="1634" dirty="0" err="1">
                  <a:solidFill>
                    <a:srgbClr val="000000"/>
                  </a:solidFill>
                  <a:latin typeface="Calibri (MS)"/>
                  <a:ea typeface="Calibri (MS)"/>
                  <a:cs typeface="Calibri (MS)"/>
                  <a:sym typeface="Calibri (MS)"/>
                </a:rPr>
                <a:t>Betroffenen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manipulieren</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Kein </a:t>
              </a:r>
              <a:r>
                <a:rPr lang="en-US" sz="1634" dirty="0" err="1">
                  <a:solidFill>
                    <a:srgbClr val="000000"/>
                  </a:solidFill>
                  <a:latin typeface="Calibri (MS)"/>
                  <a:ea typeface="Calibri (MS)"/>
                  <a:cs typeface="Calibri (MS)"/>
                  <a:sym typeface="Calibri (MS)"/>
                </a:rPr>
                <a:t>festes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Täterprofil</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Häufig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r>
                <a:rPr lang="en-US" sz="1634" dirty="0">
                  <a:solidFill>
                    <a:srgbClr val="000000"/>
                  </a:solidFill>
                  <a:latin typeface="Calibri (MS)"/>
                  <a:ea typeface="Calibri (MS)"/>
                  <a:cs typeface="Calibri (MS)"/>
                  <a:sym typeface="Calibri (MS)"/>
                </a:rPr>
                <a:t> es </a:t>
              </a:r>
              <a:r>
                <a:rPr lang="en-US" sz="1634" dirty="0" err="1">
                  <a:solidFill>
                    <a:srgbClr val="000000"/>
                  </a:solidFill>
                  <a:latin typeface="Calibri (MS)"/>
                  <a:ea typeface="Calibri (MS)"/>
                  <a:cs typeface="Calibri (MS)"/>
                  <a:sym typeface="Calibri (MS)"/>
                </a:rPr>
                <a:t>genau</a:t>
              </a:r>
              <a:r>
                <a:rPr lang="en-US" sz="1634" dirty="0">
                  <a:solidFill>
                    <a:srgbClr val="000000"/>
                  </a:solidFill>
                  <a:latin typeface="Calibri (MS)"/>
                  <a:ea typeface="Calibri (MS)"/>
                  <a:cs typeface="Calibri (MS)"/>
                  <a:sym typeface="Calibri (MS)"/>
                </a:rPr>
                <a:t> die </a:t>
              </a:r>
              <a:r>
                <a:rPr lang="en-US" sz="1634" dirty="0" err="1">
                  <a:solidFill>
                    <a:srgbClr val="000000"/>
                  </a:solidFill>
                  <a:latin typeface="Calibri (MS)"/>
                  <a:ea typeface="Calibri (MS)"/>
                  <a:cs typeface="Calibri (MS)"/>
                  <a:sym typeface="Calibri (MS)"/>
                </a:rPr>
                <a:t>nette</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hilfsbereite</a:t>
              </a:r>
              <a:r>
                <a:rPr lang="en-US" sz="1634" dirty="0">
                  <a:solidFill>
                    <a:srgbClr val="000000"/>
                  </a:solidFill>
                  <a:latin typeface="Calibri (MS)"/>
                  <a:ea typeface="Calibri (MS)"/>
                  <a:cs typeface="Calibri (MS)"/>
                  <a:sym typeface="Calibri (MS)"/>
                </a:rPr>
                <a:t> Person, von der man es </a:t>
              </a:r>
              <a:r>
                <a:rPr lang="en-US" sz="1634" dirty="0" err="1">
                  <a:solidFill>
                    <a:srgbClr val="000000"/>
                  </a:solidFill>
                  <a:latin typeface="Calibri (MS)"/>
                  <a:ea typeface="Calibri (MS)"/>
                  <a:cs typeface="Calibri (MS)"/>
                  <a:sym typeface="Calibri (MS)"/>
                </a:rPr>
                <a:t>nicht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erwarten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würde</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Täter</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Täterinnen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manipulieren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ihr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gesamtes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Umfeld</a:t>
              </a:r>
              <a:r>
                <a:rPr lang="en-US" sz="1634" dirty="0">
                  <a:solidFill>
                    <a:srgbClr val="000000"/>
                  </a:solidFill>
                  <a:latin typeface="Calibri (MS)"/>
                  <a:ea typeface="Calibri (MS)"/>
                  <a:cs typeface="Calibri (MS)"/>
                  <a:sym typeface="Calibri (MS)"/>
                </a:rPr>
                <a:t> </a:t>
              </a: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Wer sind die Täter und Täterinnen? </a:t>
              </a: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in Bild, das rot, Farbigkeit, orange, Karminrot enthält.  Automatisch generierte Beschreibung"/>
          <p:cNvSpPr/>
          <p:nvPr/>
        </p:nvSpPr>
        <p:spPr>
          <a:xfrm>
            <a:off x="2080271" y="0"/>
            <a:ext cx="7675711" cy="4321759"/>
          </a:xfrm>
          <a:custGeom>
            <a:avLst/>
            <a:gdLst/>
            <a:ahLst/>
            <a:cxnLst/>
            <a:rect l="l" t="t" r="r" b="b"/>
            <a:pathLst>
              <a:path w="7675711" h="4321759">
                <a:moveTo>
                  <a:pt x="0" y="0"/>
                </a:moveTo>
                <a:lnTo>
                  <a:pt x="7675711" y="0"/>
                </a:lnTo>
                <a:lnTo>
                  <a:pt x="7675711" y="4321759"/>
                </a:lnTo>
                <a:lnTo>
                  <a:pt x="0" y="4321759"/>
                </a:lnTo>
                <a:lnTo>
                  <a:pt x="0" y="0"/>
                </a:lnTo>
                <a:close/>
              </a:path>
            </a:pathLst>
          </a:custGeom>
          <a:blipFill>
            <a:blip r:embed="rId3"/>
            <a:stretch>
              <a:fillRect l="-48" r="-48"/>
            </a:stretch>
          </a:blipFill>
        </p:spPr>
        <p:txBody>
          <a:bodyPr/>
          <a:lstStyle/>
          <a:p>
            <a:endParaRPr lang="de-DE"/>
          </a:p>
        </p:txBody>
      </p:sp>
      <p:sp>
        <p:nvSpPr>
          <p:cNvPr id="3" name="Freeform 3" descr="Ein Bild, das gelb, Karminrot, orange, Screenshot enthält.  Automatisch generierte Beschreibung"/>
          <p:cNvSpPr/>
          <p:nvPr/>
        </p:nvSpPr>
        <p:spPr>
          <a:xfrm>
            <a:off x="5918126" y="5059130"/>
            <a:ext cx="3828328" cy="2256070"/>
          </a:xfrm>
          <a:custGeom>
            <a:avLst/>
            <a:gdLst/>
            <a:ahLst/>
            <a:cxnLst/>
            <a:rect l="l" t="t" r="r" b="b"/>
            <a:pathLst>
              <a:path w="3828328" h="2256070">
                <a:moveTo>
                  <a:pt x="0" y="0"/>
                </a:moveTo>
                <a:lnTo>
                  <a:pt x="3828328" y="0"/>
                </a:lnTo>
                <a:lnTo>
                  <a:pt x="3828328" y="2256070"/>
                </a:lnTo>
                <a:lnTo>
                  <a:pt x="0" y="2256070"/>
                </a:lnTo>
                <a:lnTo>
                  <a:pt x="0" y="0"/>
                </a:lnTo>
                <a:close/>
              </a:path>
            </a:pathLst>
          </a:custGeom>
          <a:blipFill>
            <a:blip r:embed="rId4"/>
            <a:stretch>
              <a:fillRect l="-154836"/>
            </a:stretch>
          </a:blipFill>
        </p:spPr>
        <p:txBody>
          <a:bodyPr/>
          <a:lstStyle/>
          <a:p>
            <a:endParaRPr lang="de-DE"/>
          </a:p>
        </p:txBody>
      </p:sp>
      <p:grpSp>
        <p:nvGrpSpPr>
          <p:cNvPr id="4" name="Group 4"/>
          <p:cNvGrpSpPr/>
          <p:nvPr/>
        </p:nvGrpSpPr>
        <p:grpSpPr>
          <a:xfrm>
            <a:off x="561307" y="2602975"/>
            <a:ext cx="8630986" cy="3980705"/>
            <a:chOff x="0" y="0"/>
            <a:chExt cx="11507981" cy="5307607"/>
          </a:xfrm>
        </p:grpSpPr>
        <p:sp>
          <p:nvSpPr>
            <p:cNvPr id="5" name="Freeform 5"/>
            <p:cNvSpPr/>
            <p:nvPr/>
          </p:nvSpPr>
          <p:spPr>
            <a:xfrm>
              <a:off x="0" y="0"/>
              <a:ext cx="11507981" cy="5307607"/>
            </a:xfrm>
            <a:custGeom>
              <a:avLst/>
              <a:gdLst/>
              <a:ahLst/>
              <a:cxnLst/>
              <a:rect l="l" t="t" r="r" b="b"/>
              <a:pathLst>
                <a:path w="11507981" h="5307607">
                  <a:moveTo>
                    <a:pt x="0" y="0"/>
                  </a:moveTo>
                  <a:lnTo>
                    <a:pt x="11507981" y="0"/>
                  </a:lnTo>
                  <a:lnTo>
                    <a:pt x="11507981" y="5307607"/>
                  </a:lnTo>
                  <a:lnTo>
                    <a:pt x="0" y="5307607"/>
                  </a:lnTo>
                  <a:close/>
                </a:path>
              </a:pathLst>
            </a:custGeom>
            <a:solidFill>
              <a:srgbClr val="000000">
                <a:alpha val="0"/>
              </a:srgbClr>
            </a:solidFill>
          </p:spPr>
          <p:txBody>
            <a:bodyPr/>
            <a:lstStyle/>
            <a:p>
              <a:endParaRPr lang="de-DE"/>
            </a:p>
          </p:txBody>
        </p:sp>
        <p:sp>
          <p:nvSpPr>
            <p:cNvPr id="6" name="TextBox 6"/>
            <p:cNvSpPr txBox="1"/>
            <p:nvPr/>
          </p:nvSpPr>
          <p:spPr>
            <a:xfrm>
              <a:off x="0" y="-76200"/>
              <a:ext cx="11507981" cy="5383807"/>
            </a:xfrm>
            <a:prstGeom prst="rect">
              <a:avLst/>
            </a:prstGeom>
          </p:spPr>
          <p:txBody>
            <a:bodyPr lIns="0" tIns="0" rIns="0" bIns="0" rtlCol="0" anchor="t"/>
            <a:lstStyle/>
            <a:p>
              <a:pPr algn="l">
                <a:lnSpc>
                  <a:spcPts val="2451"/>
                </a:lnSpc>
              </a:pPr>
              <a:r>
                <a:rPr lang="en-US" sz="1634" u="sng" dirty="0" err="1">
                  <a:solidFill>
                    <a:srgbClr val="000000"/>
                  </a:solidFill>
                  <a:latin typeface="Calibri (MS)"/>
                  <a:ea typeface="Calibri (MS)"/>
                  <a:cs typeface="Calibri (MS)"/>
                  <a:sym typeface="Calibri (MS)"/>
                </a:rPr>
                <a:t>Strafbare</a:t>
              </a:r>
              <a:r>
                <a:rPr lang="en-US" sz="1634" u="sng" dirty="0">
                  <a:solidFill>
                    <a:srgbClr val="000000"/>
                  </a:solidFill>
                  <a:latin typeface="Calibri (MS)"/>
                  <a:ea typeface="Calibri (MS)"/>
                  <a:cs typeface="Calibri (MS)"/>
                  <a:sym typeface="Calibri (MS)"/>
                </a:rPr>
                <a:t> </a:t>
              </a:r>
              <a:r>
                <a:rPr lang="en-US" sz="1634" u="sng" dirty="0" err="1">
                  <a:solidFill>
                    <a:srgbClr val="000000"/>
                  </a:solidFill>
                  <a:latin typeface="Calibri (MS)"/>
                  <a:ea typeface="Calibri (MS)"/>
                  <a:cs typeface="Calibri (MS)"/>
                  <a:sym typeface="Calibri (MS)"/>
                </a:rPr>
                <a:t>Handlungen</a:t>
              </a:r>
              <a:r>
                <a:rPr lang="en-US" sz="1634" u="sng"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Körperverletzung</a:t>
              </a:r>
              <a:r>
                <a:rPr lang="en-US" sz="1634" dirty="0">
                  <a:solidFill>
                    <a:srgbClr val="000000"/>
                  </a:solidFill>
                  <a:latin typeface="Calibri (MS)"/>
                  <a:ea typeface="Calibri (MS)"/>
                  <a:cs typeface="Calibri (MS)"/>
                  <a:sym typeface="Calibri (MS)"/>
                </a:rPr>
                <a:t> (§§ 223, 224, 226, 227 </a:t>
              </a:r>
              <a:r>
                <a:rPr lang="en-US" sz="1634" dirty="0" err="1">
                  <a:solidFill>
                    <a:srgbClr val="000000"/>
                  </a:solidFill>
                  <a:latin typeface="Calibri (MS)"/>
                  <a:ea typeface="Calibri (MS)"/>
                  <a:cs typeface="Calibri (MS)"/>
                  <a:sym typeface="Calibri (MS)"/>
                </a:rPr>
                <a:t>StGB</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Sexueller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Missbrauch</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Schutzbefohlenen</a:t>
              </a:r>
              <a:r>
                <a:rPr lang="en-US" sz="1634" dirty="0">
                  <a:solidFill>
                    <a:srgbClr val="000000"/>
                  </a:solidFill>
                  <a:latin typeface="Calibri (MS)"/>
                  <a:ea typeface="Calibri (MS)"/>
                  <a:cs typeface="Calibri (MS)"/>
                  <a:sym typeface="Calibri (MS)"/>
                </a:rPr>
                <a:t> (§ 174 </a:t>
              </a:r>
              <a:r>
                <a:rPr lang="en-US" sz="1634" dirty="0" err="1">
                  <a:solidFill>
                    <a:srgbClr val="000000"/>
                  </a:solidFill>
                  <a:latin typeface="Calibri (MS)"/>
                  <a:ea typeface="Calibri (MS)"/>
                  <a:cs typeface="Calibri (MS)"/>
                  <a:sym typeface="Calibri (MS)"/>
                </a:rPr>
                <a:t>StGB</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Sexueller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Missbrauch</a:t>
              </a:r>
              <a:r>
                <a:rPr lang="en-US" sz="1634" dirty="0">
                  <a:solidFill>
                    <a:srgbClr val="000000"/>
                  </a:solidFill>
                  <a:latin typeface="Calibri (MS)"/>
                  <a:ea typeface="Calibri (MS)"/>
                  <a:cs typeface="Calibri (MS)"/>
                  <a:sym typeface="Calibri (MS)"/>
                </a:rPr>
                <a:t> von </a:t>
              </a:r>
              <a:r>
                <a:rPr lang="en-US" sz="1634" dirty="0" err="1">
                  <a:solidFill>
                    <a:srgbClr val="000000"/>
                  </a:solidFill>
                  <a:latin typeface="Calibri (MS)"/>
                  <a:ea typeface="Calibri (MS)"/>
                  <a:cs typeface="Calibri (MS)"/>
                  <a:sym typeface="Calibri (MS)"/>
                </a:rPr>
                <a:t>Kindern</a:t>
              </a:r>
              <a:r>
                <a:rPr lang="en-US" sz="1634" dirty="0">
                  <a:solidFill>
                    <a:srgbClr val="000000"/>
                  </a:solidFill>
                  <a:latin typeface="Calibri (MS)"/>
                  <a:ea typeface="Calibri (MS)"/>
                  <a:cs typeface="Calibri (MS)"/>
                  <a:sym typeface="Calibri (MS)"/>
                </a:rPr>
                <a:t> &amp; </a:t>
              </a:r>
              <a:r>
                <a:rPr lang="en-US" sz="1634" dirty="0" err="1">
                  <a:solidFill>
                    <a:srgbClr val="000000"/>
                  </a:solidFill>
                  <a:latin typeface="Calibri (MS)"/>
                  <a:ea typeface="Calibri (MS)"/>
                  <a:cs typeface="Calibri (MS)"/>
                  <a:sym typeface="Calibri (MS)"/>
                </a:rPr>
                <a:t>Jugendlichen</a:t>
              </a:r>
              <a:r>
                <a:rPr lang="en-US" sz="1634" dirty="0">
                  <a:solidFill>
                    <a:srgbClr val="000000"/>
                  </a:solidFill>
                  <a:latin typeface="Calibri (MS)"/>
                  <a:ea typeface="Calibri (MS)"/>
                  <a:cs typeface="Calibri (MS)"/>
                  <a:sym typeface="Calibri (MS)"/>
                </a:rPr>
                <a:t> (§§ 176-176e, 182 </a:t>
              </a:r>
              <a:r>
                <a:rPr lang="en-US" sz="1634" dirty="0" err="1">
                  <a:solidFill>
                    <a:srgbClr val="000000"/>
                  </a:solidFill>
                  <a:latin typeface="Calibri (MS)"/>
                  <a:ea typeface="Calibri (MS)"/>
                  <a:cs typeface="Calibri (MS)"/>
                  <a:sym typeface="Calibri (MS)"/>
                </a:rPr>
                <a:t>StGB</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Förderung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sexueller</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Handlungen</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Minderjähriger</a:t>
              </a:r>
              <a:r>
                <a:rPr lang="en-US" sz="1634" dirty="0">
                  <a:solidFill>
                    <a:srgbClr val="000000"/>
                  </a:solidFill>
                  <a:latin typeface="Calibri (MS)"/>
                  <a:ea typeface="Calibri (MS)"/>
                  <a:cs typeface="Calibri (MS)"/>
                  <a:sym typeface="Calibri (MS)"/>
                </a:rPr>
                <a:t> (§ 180 </a:t>
              </a:r>
              <a:r>
                <a:rPr lang="en-US" sz="1634" dirty="0" err="1">
                  <a:solidFill>
                    <a:srgbClr val="000000"/>
                  </a:solidFill>
                  <a:latin typeface="Calibri (MS)"/>
                  <a:ea typeface="Calibri (MS)"/>
                  <a:cs typeface="Calibri (MS)"/>
                  <a:sym typeface="Calibri (MS)"/>
                </a:rPr>
                <a:t>StGB</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Besitz</a:t>
              </a:r>
              <a:r>
                <a:rPr lang="en-US" sz="1634" dirty="0">
                  <a:solidFill>
                    <a:srgbClr val="000000"/>
                  </a:solidFill>
                  <a:latin typeface="Calibri (MS)"/>
                  <a:ea typeface="Calibri (MS)"/>
                  <a:cs typeface="Calibri (MS)"/>
                  <a:sym typeface="Calibri (MS)"/>
                </a:rPr>
                <a:t> &amp; </a:t>
              </a:r>
              <a:r>
                <a:rPr lang="en-US" sz="1634" dirty="0" err="1">
                  <a:solidFill>
                    <a:srgbClr val="000000"/>
                  </a:solidFill>
                  <a:latin typeface="Calibri (MS)"/>
                  <a:ea typeface="Calibri (MS)"/>
                  <a:cs typeface="Calibri (MS)"/>
                  <a:sym typeface="Calibri (MS)"/>
                </a:rPr>
                <a:t>Verbreitung</a:t>
              </a:r>
              <a:r>
                <a:rPr lang="en-US" sz="1634" dirty="0">
                  <a:solidFill>
                    <a:srgbClr val="000000"/>
                  </a:solidFill>
                  <a:latin typeface="Calibri (MS)"/>
                  <a:ea typeface="Calibri (MS)"/>
                  <a:cs typeface="Calibri (MS)"/>
                  <a:sym typeface="Calibri (MS)"/>
                </a:rPr>
                <a:t> von Kinder-/</a:t>
              </a:r>
              <a:r>
                <a:rPr lang="en-US" sz="1634" dirty="0" err="1">
                  <a:solidFill>
                    <a:srgbClr val="000000"/>
                  </a:solidFill>
                  <a:latin typeface="Calibri (MS)"/>
                  <a:ea typeface="Calibri (MS)"/>
                  <a:cs typeface="Calibri (MS)"/>
                  <a:sym typeface="Calibri (MS)"/>
                </a:rPr>
                <a:t>Jugendpornografie</a:t>
              </a:r>
              <a:r>
                <a:rPr lang="en-US" sz="1634" dirty="0">
                  <a:solidFill>
                    <a:srgbClr val="000000"/>
                  </a:solidFill>
                  <a:latin typeface="Calibri (MS)"/>
                  <a:ea typeface="Calibri (MS)"/>
                  <a:cs typeface="Calibri (MS)"/>
                  <a:sym typeface="Calibri (MS)"/>
                </a:rPr>
                <a:t> (§§ 184b, 184c </a:t>
              </a:r>
              <a:r>
                <a:rPr lang="en-US" sz="1634" dirty="0" err="1">
                  <a:solidFill>
                    <a:srgbClr val="000000"/>
                  </a:solidFill>
                  <a:latin typeface="Calibri (MS)"/>
                  <a:ea typeface="Calibri (MS)"/>
                  <a:cs typeface="Calibri (MS)"/>
                  <a:sym typeface="Calibri (MS)"/>
                </a:rPr>
                <a:t>StGB</a:t>
              </a:r>
              <a:r>
                <a:rPr lang="en-US" sz="1634" dirty="0">
                  <a:solidFill>
                    <a:srgbClr val="000000"/>
                  </a:solidFill>
                  <a:latin typeface="Calibri (MS)"/>
                  <a:ea typeface="Calibri (MS)"/>
                  <a:cs typeface="Calibri (MS)"/>
                  <a:sym typeface="Calibri (MS)"/>
                </a:rPr>
                <a:t>)</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Verletzung</a:t>
              </a:r>
              <a:r>
                <a:rPr lang="en-US" sz="1634" dirty="0">
                  <a:solidFill>
                    <a:srgbClr val="000000"/>
                  </a:solidFill>
                  <a:latin typeface="Calibri (MS)"/>
                  <a:ea typeface="Calibri (MS)"/>
                  <a:cs typeface="Calibri (MS)"/>
                  <a:sym typeface="Calibri (MS)"/>
                </a:rPr>
                <a:t> des </a:t>
              </a:r>
              <a:r>
                <a:rPr lang="en-US" sz="1634" dirty="0" err="1">
                  <a:solidFill>
                    <a:srgbClr val="000000"/>
                  </a:solidFill>
                  <a:latin typeface="Calibri (MS)"/>
                  <a:ea typeface="Calibri (MS)"/>
                  <a:cs typeface="Calibri (MS)"/>
                  <a:sym typeface="Calibri (MS)"/>
                </a:rPr>
                <a:t>Intimbereichs</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durch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Bildaufnahmen</a:t>
              </a:r>
              <a:r>
                <a:rPr lang="en-US" sz="1634" dirty="0">
                  <a:solidFill>
                    <a:srgbClr val="000000"/>
                  </a:solidFill>
                  <a:latin typeface="Calibri (MS)"/>
                  <a:ea typeface="Calibri (MS)"/>
                  <a:cs typeface="Calibri (MS)"/>
                  <a:sym typeface="Calibri (MS)"/>
                </a:rPr>
                <a:t> (§ 184k </a:t>
              </a:r>
              <a:r>
                <a:rPr lang="en-US" sz="1634" dirty="0" err="1">
                  <a:solidFill>
                    <a:srgbClr val="000000"/>
                  </a:solidFill>
                  <a:latin typeface="Calibri (MS)"/>
                  <a:ea typeface="Calibri (MS)"/>
                  <a:cs typeface="Calibri (MS)"/>
                  <a:sym typeface="Calibri (MS)"/>
                </a:rPr>
                <a:t>StGB</a:t>
              </a:r>
              <a:r>
                <a:rPr lang="en-US" sz="1634" dirty="0">
                  <a:solidFill>
                    <a:srgbClr val="000000"/>
                  </a:solidFill>
                  <a:latin typeface="Calibri (MS)"/>
                  <a:ea typeface="Calibri (MS)"/>
                  <a:cs typeface="Calibri (MS)"/>
                  <a:sym typeface="Calibri (MS)"/>
                </a:rPr>
                <a:t>)</a:t>
              </a:r>
            </a:p>
            <a:p>
              <a:pPr algn="l">
                <a:lnSpc>
                  <a:spcPts val="2451"/>
                </a:lnSpc>
              </a:pPr>
              <a:endParaRPr lang="en-US" sz="1634" dirty="0">
                <a:solidFill>
                  <a:srgbClr val="000000"/>
                </a:solidFill>
                <a:latin typeface="Calibri (MS)"/>
                <a:ea typeface="Calibri (MS)"/>
                <a:cs typeface="Calibri (MS)"/>
                <a:sym typeface="Calibri (MS)"/>
              </a:endParaRPr>
            </a:p>
            <a:p>
              <a:pPr algn="l">
                <a:lnSpc>
                  <a:spcPts val="2451"/>
                </a:lnSpc>
              </a:pPr>
              <a:r>
                <a:rPr lang="en-US" sz="1634" u="sng" dirty="0" err="1">
                  <a:solidFill>
                    <a:srgbClr val="000000"/>
                  </a:solidFill>
                  <a:latin typeface="Calibri (MS)"/>
                  <a:ea typeface="Calibri (MS)"/>
                  <a:cs typeface="Calibri (MS)"/>
                  <a:sym typeface="Calibri (MS)"/>
                </a:rPr>
                <a:t>Strafen</a:t>
              </a:r>
              <a:r>
                <a:rPr lang="en-US" sz="1634" u="sng" dirty="0">
                  <a:solidFill>
                    <a:srgbClr val="000000"/>
                  </a:solidFill>
                  <a:latin typeface="Calibri (MS)"/>
                  <a:ea typeface="Calibri (MS)"/>
                  <a:cs typeface="Calibri (MS)"/>
                  <a:sym typeface="Calibri (MS)"/>
                </a:rPr>
                <a:t>: </a:t>
              </a: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Freiheitsstrafen</a:t>
              </a:r>
              <a:r>
                <a:rPr lang="en-US" sz="1634" dirty="0">
                  <a:solidFill>
                    <a:srgbClr val="000000"/>
                  </a:solidFill>
                  <a:latin typeface="Calibri (MS)"/>
                  <a:ea typeface="Calibri (MS)"/>
                  <a:cs typeface="Calibri (MS)"/>
                  <a:sym typeface="Calibri (MS)"/>
                </a:rPr>
                <a:t> bis </a:t>
              </a:r>
              <a:r>
                <a:rPr lang="en-US" sz="1634" dirty="0" err="1">
                  <a:solidFill>
                    <a:srgbClr val="000000"/>
                  </a:solidFill>
                  <a:latin typeface="Calibri (MS)"/>
                  <a:ea typeface="Calibri (MS)"/>
                  <a:cs typeface="Calibri (MS)"/>
                  <a:sym typeface="Calibri (MS)"/>
                </a:rPr>
                <a:t>zu</a:t>
              </a:r>
              <a:r>
                <a:rPr lang="en-US" sz="1634" dirty="0">
                  <a:solidFill>
                    <a:srgbClr val="000000"/>
                  </a:solidFill>
                  <a:latin typeface="Calibri (MS)"/>
                  <a:ea typeface="Calibri (MS)"/>
                  <a:cs typeface="Calibri (MS)"/>
                  <a:sym typeface="Calibri (MS)"/>
                </a:rPr>
                <a:t> 10 Jahren</a:t>
              </a:r>
            </a:p>
            <a:p>
              <a:pPr marL="352891" lvl="1" indent="-176446" algn="l">
                <a:lnSpc>
                  <a:spcPts val="2451"/>
                </a:lnSpc>
                <a:buFont typeface="Arial"/>
                <a:buChar char="•"/>
              </a:pPr>
              <a:r>
                <a:rPr lang="en-US" sz="1634" dirty="0">
                  <a:solidFill>
                    <a:srgbClr val="000000"/>
                  </a:solidFill>
                  <a:latin typeface="Calibri (MS)"/>
                  <a:ea typeface="Calibri (MS)"/>
                  <a:cs typeface="Calibri (MS)"/>
                  <a:sym typeface="Calibri (MS)"/>
                </a:rPr>
                <a:t>Auch der </a:t>
              </a:r>
              <a:r>
                <a:rPr lang="en-US" sz="1634" dirty="0" err="1">
                  <a:solidFill>
                    <a:srgbClr val="000000"/>
                  </a:solidFill>
                  <a:latin typeface="Calibri (MS)"/>
                  <a:ea typeface="Calibri (MS)"/>
                  <a:cs typeface="Calibri (MS)"/>
                  <a:sym typeface="Calibri (MS)"/>
                </a:rPr>
                <a:t>Versuch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ist</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strafbar</a:t>
              </a:r>
              <a:endParaRPr lang="en-US" sz="1634" dirty="0">
                <a:solidFill>
                  <a:srgbClr val="000000"/>
                </a:solidFill>
                <a:latin typeface="Calibri (MS)"/>
                <a:ea typeface="Calibri (MS)"/>
                <a:cs typeface="Calibri (MS)"/>
                <a:sym typeface="Calibri (MS)"/>
              </a:endParaRPr>
            </a:p>
            <a:p>
              <a:pPr marL="352891" lvl="1" indent="-176446" algn="l">
                <a:lnSpc>
                  <a:spcPts val="2451"/>
                </a:lnSpc>
                <a:buFont typeface="Arial"/>
                <a:buChar char="•"/>
              </a:pPr>
              <a:r>
                <a:rPr lang="en-US" sz="1634" dirty="0" err="1">
                  <a:solidFill>
                    <a:srgbClr val="000000"/>
                  </a:solidFill>
                  <a:latin typeface="Calibri (MS)"/>
                  <a:ea typeface="Calibri (MS)"/>
                  <a:cs typeface="Calibri (MS)"/>
                  <a:sym typeface="Calibri (MS)"/>
                </a:rPr>
                <a:t>Rechtliche</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Beurteilung</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durch</a:t>
              </a:r>
              <a:r>
                <a:rPr lang="en-US" sz="1634" dirty="0">
                  <a:solidFill>
                    <a:srgbClr val="000000"/>
                  </a:solidFill>
                  <a:latin typeface="Calibri (MS)"/>
                  <a:ea typeface="Calibri (MS)"/>
                  <a:cs typeface="Calibri (MS)"/>
                  <a:sym typeface="Calibri (MS)"/>
                </a:rPr>
                <a:t> </a:t>
              </a:r>
              <a:r>
                <a:rPr lang="en-US" sz="1634" dirty="0" err="1">
                  <a:solidFill>
                    <a:srgbClr val="000000"/>
                  </a:solidFill>
                  <a:latin typeface="Calibri (MS)"/>
                  <a:ea typeface="Calibri (MS)"/>
                  <a:cs typeface="Calibri (MS)"/>
                  <a:sym typeface="Calibri (MS)"/>
                </a:rPr>
                <a:t>Juristen</a:t>
              </a:r>
              <a:r>
                <a:rPr lang="en-US" sz="1634" dirty="0">
                  <a:solidFill>
                    <a:srgbClr val="000000"/>
                  </a:solidFill>
                  <a:latin typeface="Calibri (MS)"/>
                  <a:ea typeface="Calibri (MS)"/>
                  <a:cs typeface="Calibri (MS)"/>
                  <a:sym typeface="Calibri (MS)"/>
                </a:rPr>
                <a:t> und </a:t>
              </a:r>
              <a:r>
                <a:rPr lang="en-US" sz="1634" dirty="0" err="1">
                  <a:solidFill>
                    <a:srgbClr val="000000"/>
                  </a:solidFill>
                  <a:latin typeface="Calibri (MS)"/>
                  <a:ea typeface="Calibri (MS)"/>
                  <a:cs typeface="Calibri (MS)"/>
                  <a:sym typeface="Calibri (MS)"/>
                </a:rPr>
                <a:t>Juristinnen</a:t>
              </a:r>
              <a:endParaRPr lang="en-US" sz="1634" dirty="0">
                <a:solidFill>
                  <a:srgbClr val="000000"/>
                </a:solidFill>
                <a:latin typeface="Calibri (MS)"/>
                <a:ea typeface="Calibri (MS)"/>
                <a:cs typeface="Calibri (MS)"/>
                <a:sym typeface="Calibri (MS)"/>
              </a:endParaRPr>
            </a:p>
            <a:p>
              <a:pPr algn="l">
                <a:lnSpc>
                  <a:spcPts val="2451"/>
                </a:lnSpc>
              </a:pPr>
              <a:endParaRPr lang="en-US" sz="1634" dirty="0">
                <a:solidFill>
                  <a:srgbClr val="000000"/>
                </a:solidFill>
                <a:latin typeface="Calibri (MS)"/>
                <a:ea typeface="Calibri (MS)"/>
                <a:cs typeface="Calibri (MS)"/>
                <a:sym typeface="Calibri (MS)"/>
              </a:endParaRPr>
            </a:p>
          </p:txBody>
        </p:sp>
      </p:grpSp>
      <p:grpSp>
        <p:nvGrpSpPr>
          <p:cNvPr id="7" name="Group 7"/>
          <p:cNvGrpSpPr/>
          <p:nvPr/>
        </p:nvGrpSpPr>
        <p:grpSpPr>
          <a:xfrm>
            <a:off x="552970" y="482554"/>
            <a:ext cx="8630986" cy="1567171"/>
            <a:chOff x="0" y="0"/>
            <a:chExt cx="11507981" cy="2089561"/>
          </a:xfrm>
        </p:grpSpPr>
        <p:sp>
          <p:nvSpPr>
            <p:cNvPr id="8" name="Freeform 8"/>
            <p:cNvSpPr/>
            <p:nvPr/>
          </p:nvSpPr>
          <p:spPr>
            <a:xfrm>
              <a:off x="0" y="0"/>
              <a:ext cx="11507981" cy="2089561"/>
            </a:xfrm>
            <a:custGeom>
              <a:avLst/>
              <a:gdLst/>
              <a:ahLst/>
              <a:cxnLst/>
              <a:rect l="l" t="t" r="r" b="b"/>
              <a:pathLst>
                <a:path w="11507981" h="2089561">
                  <a:moveTo>
                    <a:pt x="0" y="0"/>
                  </a:moveTo>
                  <a:lnTo>
                    <a:pt x="11507981" y="0"/>
                  </a:lnTo>
                  <a:lnTo>
                    <a:pt x="11507981" y="2089561"/>
                  </a:lnTo>
                  <a:lnTo>
                    <a:pt x="0" y="2089561"/>
                  </a:lnTo>
                  <a:close/>
                </a:path>
              </a:pathLst>
            </a:custGeom>
            <a:solidFill>
              <a:srgbClr val="000000">
                <a:alpha val="0"/>
              </a:srgbClr>
            </a:solidFill>
          </p:spPr>
          <p:txBody>
            <a:bodyPr/>
            <a:lstStyle/>
            <a:p>
              <a:endParaRPr lang="de-DE"/>
            </a:p>
          </p:txBody>
        </p:sp>
        <p:sp>
          <p:nvSpPr>
            <p:cNvPr id="9" name="TextBox 9"/>
            <p:cNvSpPr txBox="1"/>
            <p:nvPr/>
          </p:nvSpPr>
          <p:spPr>
            <a:xfrm>
              <a:off x="0" y="95250"/>
              <a:ext cx="11507981" cy="1994311"/>
            </a:xfrm>
            <a:prstGeom prst="rect">
              <a:avLst/>
            </a:prstGeom>
          </p:spPr>
          <p:txBody>
            <a:bodyPr lIns="0" tIns="0" rIns="0" bIns="0" rtlCol="0" anchor="t"/>
            <a:lstStyle/>
            <a:p>
              <a:pPr algn="l">
                <a:lnSpc>
                  <a:spcPts val="4321"/>
                </a:lnSpc>
              </a:pPr>
              <a:r>
                <a:rPr lang="en-US" sz="4501" spc="-89">
                  <a:solidFill>
                    <a:srgbClr val="DA1115"/>
                  </a:solidFill>
                  <a:latin typeface="Fira Sans"/>
                  <a:ea typeface="Fira Sans"/>
                  <a:cs typeface="Fira Sans"/>
                  <a:sym typeface="Fira Sans"/>
                </a:rPr>
                <a:t>Einführung in die Thematik - Prävention sexualisierte Gewalt</a:t>
              </a:r>
            </a:p>
          </p:txBody>
        </p:sp>
      </p:grpSp>
      <p:grpSp>
        <p:nvGrpSpPr>
          <p:cNvPr id="10" name="Group 10"/>
          <p:cNvGrpSpPr/>
          <p:nvPr/>
        </p:nvGrpSpPr>
        <p:grpSpPr>
          <a:xfrm>
            <a:off x="561307" y="2049724"/>
            <a:ext cx="8630986" cy="402907"/>
            <a:chOff x="0" y="0"/>
            <a:chExt cx="11507981" cy="537209"/>
          </a:xfrm>
        </p:grpSpPr>
        <p:sp>
          <p:nvSpPr>
            <p:cNvPr id="11" name="Freeform 11"/>
            <p:cNvSpPr/>
            <p:nvPr/>
          </p:nvSpPr>
          <p:spPr>
            <a:xfrm>
              <a:off x="0" y="0"/>
              <a:ext cx="11507981" cy="537209"/>
            </a:xfrm>
            <a:custGeom>
              <a:avLst/>
              <a:gdLst/>
              <a:ahLst/>
              <a:cxnLst/>
              <a:rect l="l" t="t" r="r" b="b"/>
              <a:pathLst>
                <a:path w="11507981" h="537209">
                  <a:moveTo>
                    <a:pt x="0" y="0"/>
                  </a:moveTo>
                  <a:lnTo>
                    <a:pt x="11507981" y="0"/>
                  </a:lnTo>
                  <a:lnTo>
                    <a:pt x="11507981" y="537209"/>
                  </a:lnTo>
                  <a:lnTo>
                    <a:pt x="0" y="537209"/>
                  </a:lnTo>
                  <a:close/>
                </a:path>
              </a:pathLst>
            </a:custGeom>
            <a:solidFill>
              <a:srgbClr val="000000">
                <a:alpha val="0"/>
              </a:srgbClr>
            </a:solidFill>
          </p:spPr>
          <p:txBody>
            <a:bodyPr/>
            <a:lstStyle/>
            <a:p>
              <a:endParaRPr lang="de-DE"/>
            </a:p>
          </p:txBody>
        </p:sp>
        <p:sp>
          <p:nvSpPr>
            <p:cNvPr id="12" name="TextBox 12"/>
            <p:cNvSpPr txBox="1"/>
            <p:nvPr/>
          </p:nvSpPr>
          <p:spPr>
            <a:xfrm>
              <a:off x="0" y="-38100"/>
              <a:ext cx="11507981" cy="575309"/>
            </a:xfrm>
            <a:prstGeom prst="rect">
              <a:avLst/>
            </a:prstGeom>
          </p:spPr>
          <p:txBody>
            <a:bodyPr lIns="0" tIns="0" rIns="0" bIns="0" rtlCol="0" anchor="t"/>
            <a:lstStyle/>
            <a:p>
              <a:pPr algn="l">
                <a:lnSpc>
                  <a:spcPts val="2160"/>
                </a:lnSpc>
              </a:pPr>
              <a:r>
                <a:rPr lang="en-US" sz="1800">
                  <a:solidFill>
                    <a:srgbClr val="DA1115"/>
                  </a:solidFill>
                  <a:latin typeface="Calibri (MS)"/>
                  <a:ea typeface="Calibri (MS)"/>
                  <a:cs typeface="Calibri (MS)"/>
                  <a:sym typeface="Calibri (MS)"/>
                </a:rPr>
                <a:t>Konsequenzen für Täter und Täterinnen</a:t>
              </a:r>
            </a:p>
          </p:txBody>
        </p:sp>
      </p:gr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2528</Words>
  <Application>Microsoft Office PowerPoint</Application>
  <PresentationFormat>Benutzerdefiniert</PresentationFormat>
  <Paragraphs>383</Paragraphs>
  <Slides>27</Slides>
  <Notes>27</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27</vt:i4>
      </vt:variant>
    </vt:vector>
  </HeadingPairs>
  <TitlesOfParts>
    <vt:vector size="40" baseType="lpstr">
      <vt:lpstr>Calibri (MS)</vt:lpstr>
      <vt:lpstr>Inter</vt:lpstr>
      <vt:lpstr>Calibri (MS) Bold</vt:lpstr>
      <vt:lpstr>Arial</vt:lpstr>
      <vt:lpstr>Bernoru</vt:lpstr>
      <vt:lpstr>Fira Sans Bold</vt:lpstr>
      <vt:lpstr>Calibri</vt:lpstr>
      <vt:lpstr>Fira Sans</vt:lpstr>
      <vt:lpstr>A Day Without Sun Text Bold</vt:lpstr>
      <vt:lpstr>Clear Sans Bold</vt:lpstr>
      <vt:lpstr>A Day Without Sun Text</vt:lpstr>
      <vt:lpstr>Inter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VdF_Masterfolie-ppt.pptx</dc:title>
  <cp:lastModifiedBy>Jessica Zensen // VdF NRW e. V.</cp:lastModifiedBy>
  <cp:revision>2</cp:revision>
  <dcterms:created xsi:type="dcterms:W3CDTF">2006-08-16T00:00:00Z</dcterms:created>
  <dcterms:modified xsi:type="dcterms:W3CDTF">2025-03-21T09:38:04Z</dcterms:modified>
  <dc:identifier>DAGhr7Uz7bs</dc:identifier>
</cp:coreProperties>
</file>